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3"/>
  </p:notesMasterIdLst>
  <p:handoutMasterIdLst>
    <p:handoutMasterId r:id="rId24"/>
  </p:handoutMasterIdLst>
  <p:sldIdLst>
    <p:sldId id="301" r:id="rId5"/>
    <p:sldId id="303" r:id="rId6"/>
    <p:sldId id="304" r:id="rId7"/>
    <p:sldId id="305" r:id="rId8"/>
    <p:sldId id="302" r:id="rId9"/>
    <p:sldId id="272" r:id="rId10"/>
    <p:sldId id="332" r:id="rId11"/>
    <p:sldId id="330" r:id="rId12"/>
    <p:sldId id="311" r:id="rId13"/>
    <p:sldId id="325" r:id="rId14"/>
    <p:sldId id="326" r:id="rId15"/>
    <p:sldId id="327" r:id="rId16"/>
    <p:sldId id="328" r:id="rId17"/>
    <p:sldId id="333" r:id="rId18"/>
    <p:sldId id="323" r:id="rId19"/>
    <p:sldId id="331" r:id="rId20"/>
    <p:sldId id="324" r:id="rId21"/>
    <p:sldId id="299" r:id="rId22"/>
  </p:sldIdLst>
  <p:sldSz cx="12192000" cy="6858000"/>
  <p:notesSz cx="6858000" cy="9144000"/>
  <p:embeddedFontLst>
    <p:embeddedFont>
      <p:font typeface="Aharoni" panose="02010803020104030203" pitchFamily="2" charset="-79"/>
      <p:bold r:id="rId25"/>
    </p:embeddedFont>
    <p:embeddedFont>
      <p:font typeface="Arial Narrow" panose="020B0606020202030204" pitchFamily="34" charset="0"/>
      <p:regular r:id="rId26"/>
      <p:bold r:id="rId27"/>
      <p:italic r:id="rId28"/>
      <p:boldItalic r:id="rId29"/>
    </p:embeddedFont>
    <p:embeddedFont>
      <p:font typeface="Avenir Next LT Pro" panose="020B05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reestyle Script" panose="030804020302050B0404" pitchFamily="66" charset="0"/>
      <p:regular r:id="rId42"/>
    </p:embeddedFont>
    <p:embeddedFont>
      <p:font typeface="HoloLens MDL2 Assets" panose="050A0102010101010101" pitchFamily="18" charset="0"/>
      <p:regular r:id="rId43"/>
    </p:embeddedFont>
    <p:embeddedFont>
      <p:font typeface="Palatino Linotype" panose="02040502050505030304"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peak Pro" panose="020B0504020101020102"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C4A1372-1B9E-409F-8C44-70DC2AC253F3}">
          <p14:sldIdLst>
            <p14:sldId id="301"/>
            <p14:sldId id="303"/>
            <p14:sldId id="304"/>
            <p14:sldId id="305"/>
            <p14:sldId id="302"/>
            <p14:sldId id="272"/>
            <p14:sldId id="332"/>
            <p14:sldId id="330"/>
            <p14:sldId id="311"/>
            <p14:sldId id="325"/>
            <p14:sldId id="326"/>
            <p14:sldId id="327"/>
            <p14:sldId id="328"/>
            <p14:sldId id="333"/>
            <p14:sldId id="323"/>
            <p14:sldId id="331"/>
            <p14:sldId id="324"/>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nes Smyej" initials="YS" lastIdx="1" clrIdx="0">
    <p:extLst>
      <p:ext uri="{19B8F6BF-5375-455C-9EA6-DF929625EA0E}">
        <p15:presenceInfo xmlns:p15="http://schemas.microsoft.com/office/powerpoint/2012/main" userId="49a308203819d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998"/>
    <a:srgbClr val="7E369F"/>
    <a:srgbClr val="8C278D"/>
    <a:srgbClr val="B71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varScale="1">
        <p:scale>
          <a:sx n="104" d="100"/>
          <a:sy n="104" d="100"/>
        </p:scale>
        <p:origin x="870"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0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6.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6.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Barker" userId="ce48701b3bf6261f" providerId="LiveId" clId="{12408401-AE1D-47E6-88D7-37E55F8A47CF}"/>
    <pc:docChg chg="modSld">
      <pc:chgData name="Jessica Barker" userId="ce48701b3bf6261f" providerId="LiveId" clId="{12408401-AE1D-47E6-88D7-37E55F8A47CF}" dt="2023-08-18T00:46:09.923" v="9" actId="255"/>
      <pc:docMkLst>
        <pc:docMk/>
      </pc:docMkLst>
      <pc:sldChg chg="modSp mod">
        <pc:chgData name="Jessica Barker" userId="ce48701b3bf6261f" providerId="LiveId" clId="{12408401-AE1D-47E6-88D7-37E55F8A47CF}" dt="2023-08-18T00:42:50.065" v="3" actId="255"/>
        <pc:sldMkLst>
          <pc:docMk/>
          <pc:sldMk cId="2637958213" sldId="272"/>
        </pc:sldMkLst>
        <pc:spChg chg="mod">
          <ac:chgData name="Jessica Barker" userId="ce48701b3bf6261f" providerId="LiveId" clId="{12408401-AE1D-47E6-88D7-37E55F8A47CF}" dt="2023-08-18T00:42:50.065" v="3" actId="255"/>
          <ac:spMkLst>
            <pc:docMk/>
            <pc:sldMk cId="2637958213" sldId="272"/>
            <ac:spMk id="7" creationId="{01088409-0EAA-441A-9E25-8CC3324ED156}"/>
          </ac:spMkLst>
        </pc:spChg>
      </pc:sldChg>
      <pc:sldChg chg="modSp mod">
        <pc:chgData name="Jessica Barker" userId="ce48701b3bf6261f" providerId="LiveId" clId="{12408401-AE1D-47E6-88D7-37E55F8A47CF}" dt="2023-08-18T00:42:41.889" v="2" actId="255"/>
        <pc:sldMkLst>
          <pc:docMk/>
          <pc:sldMk cId="3685913468" sldId="302"/>
        </pc:sldMkLst>
        <pc:spChg chg="mod">
          <ac:chgData name="Jessica Barker" userId="ce48701b3bf6261f" providerId="LiveId" clId="{12408401-AE1D-47E6-88D7-37E55F8A47CF}" dt="2023-08-18T00:42:41.889" v="2" actId="255"/>
          <ac:spMkLst>
            <pc:docMk/>
            <pc:sldMk cId="3685913468" sldId="302"/>
            <ac:spMk id="4" creationId="{35F812F3-861A-1633-9AC5-669F34ADE27B}"/>
          </ac:spMkLst>
        </pc:spChg>
      </pc:sldChg>
      <pc:sldChg chg="modSp mod">
        <pc:chgData name="Jessica Barker" userId="ce48701b3bf6261f" providerId="LiveId" clId="{12408401-AE1D-47E6-88D7-37E55F8A47CF}" dt="2023-08-18T00:42:34.675" v="1" actId="255"/>
        <pc:sldMkLst>
          <pc:docMk/>
          <pc:sldMk cId="2529975452" sldId="304"/>
        </pc:sldMkLst>
        <pc:spChg chg="mod">
          <ac:chgData name="Jessica Barker" userId="ce48701b3bf6261f" providerId="LiveId" clId="{12408401-AE1D-47E6-88D7-37E55F8A47CF}" dt="2023-08-18T00:42:34.675" v="1" actId="255"/>
          <ac:spMkLst>
            <pc:docMk/>
            <pc:sldMk cId="2529975452" sldId="304"/>
            <ac:spMk id="4" creationId="{4D6D1F6D-F46C-0842-DB32-EFA24ED542C1}"/>
          </ac:spMkLst>
        </pc:spChg>
      </pc:sldChg>
      <pc:sldChg chg="modSp mod">
        <pc:chgData name="Jessica Barker" userId="ce48701b3bf6261f" providerId="LiveId" clId="{12408401-AE1D-47E6-88D7-37E55F8A47CF}" dt="2023-08-18T00:42:27.146" v="0" actId="255"/>
        <pc:sldMkLst>
          <pc:docMk/>
          <pc:sldMk cId="1609111220" sldId="305"/>
        </pc:sldMkLst>
        <pc:spChg chg="mod">
          <ac:chgData name="Jessica Barker" userId="ce48701b3bf6261f" providerId="LiveId" clId="{12408401-AE1D-47E6-88D7-37E55F8A47CF}" dt="2023-08-18T00:42:27.146" v="0" actId="255"/>
          <ac:spMkLst>
            <pc:docMk/>
            <pc:sldMk cId="1609111220" sldId="305"/>
            <ac:spMk id="4" creationId="{F0BD2407-4311-3052-B988-32FEFE9A7E5F}"/>
          </ac:spMkLst>
        </pc:spChg>
      </pc:sldChg>
      <pc:sldChg chg="modSp mod">
        <pc:chgData name="Jessica Barker" userId="ce48701b3bf6261f" providerId="LiveId" clId="{12408401-AE1D-47E6-88D7-37E55F8A47CF}" dt="2023-08-18T00:46:05.022" v="8" actId="255"/>
        <pc:sldMkLst>
          <pc:docMk/>
          <pc:sldMk cId="571099685" sldId="323"/>
        </pc:sldMkLst>
        <pc:spChg chg="mod">
          <ac:chgData name="Jessica Barker" userId="ce48701b3bf6261f" providerId="LiveId" clId="{12408401-AE1D-47E6-88D7-37E55F8A47CF}" dt="2023-08-18T00:46:05.022" v="8" actId="255"/>
          <ac:spMkLst>
            <pc:docMk/>
            <pc:sldMk cId="571099685" sldId="323"/>
            <ac:spMk id="5" creationId="{AB85305B-5803-F378-DB90-14B3BE6C6F3B}"/>
          </ac:spMkLst>
        </pc:spChg>
      </pc:sldChg>
      <pc:sldChg chg="modSp mod">
        <pc:chgData name="Jessica Barker" userId="ce48701b3bf6261f" providerId="LiveId" clId="{12408401-AE1D-47E6-88D7-37E55F8A47CF}" dt="2023-08-18T00:46:09.923" v="9" actId="255"/>
        <pc:sldMkLst>
          <pc:docMk/>
          <pc:sldMk cId="1812312784" sldId="324"/>
        </pc:sldMkLst>
        <pc:spChg chg="mod">
          <ac:chgData name="Jessica Barker" userId="ce48701b3bf6261f" providerId="LiveId" clId="{12408401-AE1D-47E6-88D7-37E55F8A47CF}" dt="2023-08-18T00:46:09.923" v="9" actId="255"/>
          <ac:spMkLst>
            <pc:docMk/>
            <pc:sldMk cId="1812312784" sldId="324"/>
            <ac:spMk id="5" creationId="{AB85305B-5803-F378-DB90-14B3BE6C6F3B}"/>
          </ac:spMkLst>
        </pc:spChg>
      </pc:sldChg>
      <pc:sldChg chg="modSp mod">
        <pc:chgData name="Jessica Barker" userId="ce48701b3bf6261f" providerId="LiveId" clId="{12408401-AE1D-47E6-88D7-37E55F8A47CF}" dt="2023-08-18T00:43:07.675" v="5" actId="255"/>
        <pc:sldMkLst>
          <pc:docMk/>
          <pc:sldMk cId="3716401738" sldId="326"/>
        </pc:sldMkLst>
        <pc:spChg chg="mod">
          <ac:chgData name="Jessica Barker" userId="ce48701b3bf6261f" providerId="LiveId" clId="{12408401-AE1D-47E6-88D7-37E55F8A47CF}" dt="2023-08-18T00:43:07.675" v="5" actId="255"/>
          <ac:spMkLst>
            <pc:docMk/>
            <pc:sldMk cId="3716401738" sldId="326"/>
            <ac:spMk id="7" creationId="{ABF233C0-997C-AD0C-68F0-0E012CC0DA22}"/>
          </ac:spMkLst>
        </pc:spChg>
      </pc:sldChg>
      <pc:sldChg chg="modSp mod">
        <pc:chgData name="Jessica Barker" userId="ce48701b3bf6261f" providerId="LiveId" clId="{12408401-AE1D-47E6-88D7-37E55F8A47CF}" dt="2023-08-18T00:45:51.637" v="7" actId="255"/>
        <pc:sldMkLst>
          <pc:docMk/>
          <pc:sldMk cId="3419456749" sldId="327"/>
        </pc:sldMkLst>
        <pc:spChg chg="mod">
          <ac:chgData name="Jessica Barker" userId="ce48701b3bf6261f" providerId="LiveId" clId="{12408401-AE1D-47E6-88D7-37E55F8A47CF}" dt="2023-08-18T00:45:51.637" v="7" actId="255"/>
          <ac:spMkLst>
            <pc:docMk/>
            <pc:sldMk cId="3419456749" sldId="327"/>
            <ac:spMk id="7" creationId="{ABF233C0-997C-AD0C-68F0-0E012CC0DA22}"/>
          </ac:spMkLst>
        </pc:spChg>
      </pc:sldChg>
      <pc:sldChg chg="modSp mod">
        <pc:chgData name="Jessica Barker" userId="ce48701b3bf6261f" providerId="LiveId" clId="{12408401-AE1D-47E6-88D7-37E55F8A47CF}" dt="2023-08-18T00:43:02.042" v="4" actId="255"/>
        <pc:sldMkLst>
          <pc:docMk/>
          <pc:sldMk cId="3834133769" sldId="330"/>
        </pc:sldMkLst>
        <pc:spChg chg="mod">
          <ac:chgData name="Jessica Barker" userId="ce48701b3bf6261f" providerId="LiveId" clId="{12408401-AE1D-47E6-88D7-37E55F8A47CF}" dt="2023-08-18T00:43:02.042" v="4" actId="255"/>
          <ac:spMkLst>
            <pc:docMk/>
            <pc:sldMk cId="3834133769" sldId="330"/>
            <ac:spMk id="4" creationId="{B75EEA94-70F8-4044-B6A8-3371F89FA3F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8/17/2023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DF500-FE05-4D50-AB42-37EDEB80A66C}" type="slidenum">
              <a:rPr lang="en-US" smtClean="0"/>
              <a:t>10</a:t>
            </a:fld>
            <a:endParaRPr lang="en-US" dirty="0"/>
          </a:p>
        </p:txBody>
      </p:sp>
    </p:spTree>
    <p:extLst>
      <p:ext uri="{BB962C8B-B14F-4D97-AF65-F5344CB8AC3E}">
        <p14:creationId xmlns:p14="http://schemas.microsoft.com/office/powerpoint/2010/main" val="927376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8/17/2023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8/17/2023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rm.org/hr-today/news/all-things-work/pages/to-have-and-to-hold.aspx" TargetMode="External"/><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hyperlink" Target="https://www.gnapartners.com/article/how-much-does-employee-turnover-really-cost-your-busine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pg"/><Relationship Id="rId1" Type="http://schemas.openxmlformats.org/officeDocument/2006/relationships/slideLayout" Target="../slideLayouts/slideLayout40.xml"/><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56025"/>
            <a:ext cx="10233468" cy="915873"/>
          </a:xfrm>
        </p:spPr>
        <p:txBody>
          <a:bodyPr>
            <a:noAutofit/>
          </a:bodyPr>
          <a:lstStyle/>
          <a:p>
            <a:r>
              <a:rPr lang="en-US" sz="4400" b="1" i="1" dirty="0">
                <a:effectLst>
                  <a:outerShdw blurRad="38100" dist="38100" dir="2700000" algn="tl">
                    <a:srgbClr val="000000">
                      <a:alpha val="43137"/>
                    </a:srgbClr>
                  </a:outerShdw>
                </a:effectLst>
                <a:latin typeface="Söhne"/>
              </a:rPr>
              <a:t>Employee Attrition Analysis and Prediction</a:t>
            </a:r>
            <a:endParaRPr lang="en-US" sz="44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47500" lnSpcReduction="20000"/>
          </a:bodyPr>
          <a:lstStyle/>
          <a:p>
            <a:pPr algn="ctr"/>
            <a:r>
              <a:rPr lang="en-US" sz="3200" b="1" i="1" dirty="0">
                <a:solidFill>
                  <a:schemeClr val="bg1"/>
                </a:solidFill>
                <a:latin typeface="Arial" panose="020B0604020202020204" pitchFamily="34" charset="0"/>
                <a:cs typeface="Arial" panose="020B0604020202020204" pitchFamily="34" charset="0"/>
              </a:rPr>
              <a:t>Final project elaborated by:</a:t>
            </a:r>
            <a:br>
              <a:rPr lang="en-US" sz="3200" b="1" i="1" dirty="0">
                <a:solidFill>
                  <a:schemeClr val="bg1"/>
                </a:solidFill>
                <a:latin typeface="Arial" panose="020B0604020202020204" pitchFamily="34" charset="0"/>
                <a:cs typeface="Arial" panose="020B0604020202020204" pitchFamily="34" charset="0"/>
              </a:rPr>
            </a:br>
            <a:br>
              <a:rPr lang="en-US" sz="3200" b="1" i="1" dirty="0">
                <a:solidFill>
                  <a:schemeClr val="bg1"/>
                </a:solidFill>
                <a:latin typeface="Arial" panose="020B0604020202020204" pitchFamily="34" charset="0"/>
                <a:cs typeface="Arial" panose="020B0604020202020204" pitchFamily="34" charset="0"/>
              </a:rPr>
            </a:br>
            <a:r>
              <a:rPr lang="en-US" sz="3200" b="1" i="1" dirty="0">
                <a:solidFill>
                  <a:schemeClr val="bg1"/>
                </a:solidFill>
                <a:latin typeface="Arial" panose="020B0604020202020204" pitchFamily="34" charset="0"/>
                <a:cs typeface="Arial" panose="020B0604020202020204" pitchFamily="34" charset="0"/>
              </a:rPr>
              <a:t> Jessica Barker           Akshaya </a:t>
            </a:r>
            <a:r>
              <a:rPr lang="en-US" sz="3200" b="1" i="1" dirty="0" err="1">
                <a:solidFill>
                  <a:schemeClr val="bg1"/>
                </a:solidFill>
                <a:latin typeface="Arial" panose="020B0604020202020204" pitchFamily="34" charset="0"/>
                <a:cs typeface="Arial" panose="020B0604020202020204" pitchFamily="34" charset="0"/>
              </a:rPr>
              <a:t>Sathiya</a:t>
            </a:r>
            <a:r>
              <a:rPr lang="en-US" sz="3200" b="1" i="1" dirty="0">
                <a:solidFill>
                  <a:schemeClr val="bg1"/>
                </a:solidFill>
                <a:latin typeface="Arial" panose="020B0604020202020204" pitchFamily="34" charset="0"/>
                <a:cs typeface="Arial" panose="020B0604020202020204" pitchFamily="34" charset="0"/>
              </a:rPr>
              <a:t>           Younes Smyej</a:t>
            </a:r>
          </a:p>
        </p:txBody>
      </p:sp>
      <p:pic>
        <p:nvPicPr>
          <p:cNvPr id="5" name="Picture 4">
            <a:extLst>
              <a:ext uri="{FF2B5EF4-FFF2-40B4-BE49-F238E27FC236}">
                <a16:creationId xmlns:a16="http://schemas.microsoft.com/office/drawing/2014/main" id="{F6F5E081-970D-710D-9871-65453E6CFB39}"/>
              </a:ext>
            </a:extLst>
          </p:cNvPr>
          <p:cNvPicPr>
            <a:picLocks noChangeAspect="1"/>
          </p:cNvPicPr>
          <p:nvPr/>
        </p:nvPicPr>
        <p:blipFill>
          <a:blip r:embed="rId3"/>
          <a:stretch>
            <a:fillRect/>
          </a:stretch>
        </p:blipFill>
        <p:spPr>
          <a:xfrm>
            <a:off x="3773512" y="-275275"/>
            <a:ext cx="5222491" cy="1680006"/>
          </a:xfrm>
          <a:prstGeom prst="rect">
            <a:avLst/>
          </a:prstGeom>
        </p:spPr>
      </p:pic>
    </p:spTree>
    <p:extLst>
      <p:ext uri="{BB962C8B-B14F-4D97-AF65-F5344CB8AC3E}">
        <p14:creationId xmlns:p14="http://schemas.microsoft.com/office/powerpoint/2010/main" val="209354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652342" y="5587373"/>
            <a:ext cx="8539089" cy="584775"/>
          </a:xfrm>
          <a:prstGeom prst="rect">
            <a:avLst/>
          </a:prstGeom>
          <a:noFill/>
        </p:spPr>
        <p:txBody>
          <a:bodyPr wrap="square">
            <a:spAutoFit/>
          </a:bodyPr>
          <a:lstStyle/>
          <a:p>
            <a:pPr algn="l"/>
            <a:r>
              <a:rPr lang="en-US" sz="3200" b="1" dirty="0">
                <a:solidFill>
                  <a:schemeClr val="bg1"/>
                </a:solidFill>
                <a:latin typeface="Söhne"/>
              </a:rPr>
              <a:t>Overall Attrition and Attrition by G</a:t>
            </a:r>
            <a:r>
              <a:rPr lang="en-US" sz="3200" b="1" i="0" dirty="0">
                <a:solidFill>
                  <a:schemeClr val="bg1"/>
                </a:solidFill>
                <a:effectLst/>
                <a:latin typeface="Söhne"/>
              </a:rPr>
              <a:t>ender</a:t>
            </a:r>
          </a:p>
        </p:txBody>
      </p:sp>
      <p:pic>
        <p:nvPicPr>
          <p:cNvPr id="3" name="Picture 2" descr="A graph with a red and green rectangular bar&#10;&#10;Description automatically generated">
            <a:extLst>
              <a:ext uri="{FF2B5EF4-FFF2-40B4-BE49-F238E27FC236}">
                <a16:creationId xmlns:a16="http://schemas.microsoft.com/office/drawing/2014/main" id="{09C678D1-B796-D112-1CC5-B491279CFD54}"/>
              </a:ext>
            </a:extLst>
          </p:cNvPr>
          <p:cNvPicPr>
            <a:picLocks noChangeAspect="1"/>
          </p:cNvPicPr>
          <p:nvPr/>
        </p:nvPicPr>
        <p:blipFill>
          <a:blip r:embed="rId3"/>
          <a:stretch>
            <a:fillRect/>
          </a:stretch>
        </p:blipFill>
        <p:spPr>
          <a:xfrm>
            <a:off x="761713" y="1049471"/>
            <a:ext cx="5077895" cy="3782156"/>
          </a:xfrm>
          <a:prstGeom prst="rect">
            <a:avLst/>
          </a:prstGeom>
        </p:spPr>
      </p:pic>
      <p:pic>
        <p:nvPicPr>
          <p:cNvPr id="5" name="Picture 4" descr="A graph with a bar chart&#10;&#10;Description automatically generated with medium confidence">
            <a:extLst>
              <a:ext uri="{FF2B5EF4-FFF2-40B4-BE49-F238E27FC236}">
                <a16:creationId xmlns:a16="http://schemas.microsoft.com/office/drawing/2014/main" id="{B4664D44-4003-E36C-2542-08838ACF991D}"/>
              </a:ext>
            </a:extLst>
          </p:cNvPr>
          <p:cNvPicPr>
            <a:picLocks noChangeAspect="1"/>
          </p:cNvPicPr>
          <p:nvPr/>
        </p:nvPicPr>
        <p:blipFill>
          <a:blip r:embed="rId4"/>
          <a:stretch>
            <a:fillRect/>
          </a:stretch>
        </p:blipFill>
        <p:spPr>
          <a:xfrm>
            <a:off x="6096000" y="1049471"/>
            <a:ext cx="5095431" cy="3855038"/>
          </a:xfrm>
          <a:prstGeom prst="rect">
            <a:avLst/>
          </a:prstGeom>
        </p:spPr>
      </p:pic>
      <p:pic>
        <p:nvPicPr>
          <p:cNvPr id="2" name="Picture 1">
            <a:extLst>
              <a:ext uri="{FF2B5EF4-FFF2-40B4-BE49-F238E27FC236}">
                <a16:creationId xmlns:a16="http://schemas.microsoft.com/office/drawing/2014/main" id="{605D1DC1-42C5-9FA1-2CD2-B11E67C0AD72}"/>
              </a:ext>
            </a:extLst>
          </p:cNvPr>
          <p:cNvPicPr>
            <a:picLocks noChangeAspect="1"/>
          </p:cNvPicPr>
          <p:nvPr/>
        </p:nvPicPr>
        <p:blipFill>
          <a:blip r:embed="rId5"/>
          <a:stretch>
            <a:fillRect/>
          </a:stretch>
        </p:blipFill>
        <p:spPr>
          <a:xfrm>
            <a:off x="599049" y="6355708"/>
            <a:ext cx="3267739" cy="390178"/>
          </a:xfrm>
          <a:prstGeom prst="rect">
            <a:avLst/>
          </a:prstGeom>
        </p:spPr>
      </p:pic>
    </p:spTree>
    <p:extLst>
      <p:ext uri="{BB962C8B-B14F-4D97-AF65-F5344CB8AC3E}">
        <p14:creationId xmlns:p14="http://schemas.microsoft.com/office/powerpoint/2010/main" val="229371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599049" y="6429599"/>
            <a:ext cx="3391255"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3053862" y="5587373"/>
            <a:ext cx="8539089" cy="584775"/>
          </a:xfrm>
          <a:prstGeom prst="rect">
            <a:avLst/>
          </a:prstGeom>
          <a:noFill/>
        </p:spPr>
        <p:txBody>
          <a:bodyPr wrap="square">
            <a:spAutoFit/>
          </a:bodyPr>
          <a:lstStyle/>
          <a:p>
            <a:pPr algn="l"/>
            <a:r>
              <a:rPr lang="en-US" sz="3200" b="1" i="0" dirty="0">
                <a:solidFill>
                  <a:schemeClr val="bg1"/>
                </a:solidFill>
                <a:effectLst/>
                <a:latin typeface="Söhne"/>
              </a:rPr>
              <a:t>Attrition Analysis by Age &amp; Monthly Income</a:t>
            </a:r>
          </a:p>
        </p:txBody>
      </p:sp>
      <p:pic>
        <p:nvPicPr>
          <p:cNvPr id="5" name="Picture 4" descr="A diagram of a normal distribution&#10;&#10;Description automatically generated">
            <a:extLst>
              <a:ext uri="{FF2B5EF4-FFF2-40B4-BE49-F238E27FC236}">
                <a16:creationId xmlns:a16="http://schemas.microsoft.com/office/drawing/2014/main" id="{098600A2-3CBA-C0CD-D81B-D41A49B382E2}"/>
              </a:ext>
            </a:extLst>
          </p:cNvPr>
          <p:cNvPicPr>
            <a:picLocks noChangeAspect="1"/>
          </p:cNvPicPr>
          <p:nvPr/>
        </p:nvPicPr>
        <p:blipFill>
          <a:blip r:embed="rId2"/>
          <a:stretch>
            <a:fillRect/>
          </a:stretch>
        </p:blipFill>
        <p:spPr>
          <a:xfrm>
            <a:off x="856869" y="844957"/>
            <a:ext cx="4934331" cy="3643813"/>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38DB6AF8-E458-BC6B-EF76-3DC277CDF7F0}"/>
              </a:ext>
            </a:extLst>
          </p:cNvPr>
          <p:cNvPicPr>
            <a:picLocks noChangeAspect="1"/>
          </p:cNvPicPr>
          <p:nvPr/>
        </p:nvPicPr>
        <p:blipFill>
          <a:blip r:embed="rId3"/>
          <a:stretch>
            <a:fillRect/>
          </a:stretch>
        </p:blipFill>
        <p:spPr>
          <a:xfrm>
            <a:off x="6215082" y="844957"/>
            <a:ext cx="5120049" cy="3674188"/>
          </a:xfrm>
          <a:prstGeom prst="rect">
            <a:avLst/>
          </a:prstGeom>
        </p:spPr>
      </p:pic>
    </p:spTree>
    <p:extLst>
      <p:ext uri="{BB962C8B-B14F-4D97-AF65-F5344CB8AC3E}">
        <p14:creationId xmlns:p14="http://schemas.microsoft.com/office/powerpoint/2010/main" val="371640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508000" y="6324332"/>
            <a:ext cx="3486072" cy="670462"/>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1838037" y="5537000"/>
            <a:ext cx="8967648" cy="461665"/>
          </a:xfrm>
          <a:prstGeom prst="rect">
            <a:avLst/>
          </a:prstGeom>
          <a:noFill/>
        </p:spPr>
        <p:txBody>
          <a:bodyPr wrap="square">
            <a:spAutoFit/>
          </a:bodyPr>
          <a:lstStyle/>
          <a:p>
            <a:pPr algn="l"/>
            <a:r>
              <a:rPr lang="en-US" sz="2400" b="1" i="0" dirty="0">
                <a:solidFill>
                  <a:schemeClr val="bg1"/>
                </a:solidFill>
                <a:effectLst/>
                <a:latin typeface="Söhne"/>
              </a:rPr>
              <a:t>Attrition Analysis by Years in Current Role &amp; Total Working Years</a:t>
            </a:r>
          </a:p>
        </p:txBody>
      </p:sp>
      <p:pic>
        <p:nvPicPr>
          <p:cNvPr id="3" name="Picture 2" descr="A graph of different colored bars&#10;&#10;Description automatically generated">
            <a:extLst>
              <a:ext uri="{FF2B5EF4-FFF2-40B4-BE49-F238E27FC236}">
                <a16:creationId xmlns:a16="http://schemas.microsoft.com/office/drawing/2014/main" id="{F9042DC2-7716-DA0F-1372-3BFB52BDAFD6}"/>
              </a:ext>
            </a:extLst>
          </p:cNvPr>
          <p:cNvPicPr>
            <a:picLocks noChangeAspect="1"/>
          </p:cNvPicPr>
          <p:nvPr/>
        </p:nvPicPr>
        <p:blipFill>
          <a:blip r:embed="rId2"/>
          <a:stretch>
            <a:fillRect/>
          </a:stretch>
        </p:blipFill>
        <p:spPr>
          <a:xfrm>
            <a:off x="1017959" y="1346943"/>
            <a:ext cx="4579962" cy="3465050"/>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6663BA0A-2997-13B1-FC42-AEC573F8C965}"/>
              </a:ext>
            </a:extLst>
          </p:cNvPr>
          <p:cNvPicPr>
            <a:picLocks noChangeAspect="1"/>
          </p:cNvPicPr>
          <p:nvPr/>
        </p:nvPicPr>
        <p:blipFill>
          <a:blip r:embed="rId3"/>
          <a:stretch>
            <a:fillRect/>
          </a:stretch>
        </p:blipFill>
        <p:spPr>
          <a:xfrm>
            <a:off x="5942668" y="1411052"/>
            <a:ext cx="4579961" cy="3465050"/>
          </a:xfrm>
          <a:prstGeom prst="rect">
            <a:avLst/>
          </a:prstGeom>
        </p:spPr>
      </p:pic>
    </p:spTree>
    <p:extLst>
      <p:ext uri="{BB962C8B-B14F-4D97-AF65-F5344CB8AC3E}">
        <p14:creationId xmlns:p14="http://schemas.microsoft.com/office/powerpoint/2010/main" val="341945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479487" y="5596609"/>
            <a:ext cx="8539089" cy="769441"/>
          </a:xfrm>
          <a:prstGeom prst="rect">
            <a:avLst/>
          </a:prstGeom>
          <a:noFill/>
        </p:spPr>
        <p:txBody>
          <a:bodyPr wrap="square">
            <a:spAutoFit/>
          </a:bodyPr>
          <a:lstStyle/>
          <a:p>
            <a:pPr algn="ctr"/>
            <a:r>
              <a:rPr lang="en-US" sz="2800" b="1" i="0" dirty="0">
                <a:solidFill>
                  <a:schemeClr val="bg1"/>
                </a:solidFill>
                <a:effectLst/>
                <a:latin typeface="Söhne"/>
              </a:rPr>
              <a:t>Attrition Analysis by Y</a:t>
            </a:r>
            <a:r>
              <a:rPr lang="en-US" sz="2800" b="1" dirty="0">
                <a:solidFill>
                  <a:schemeClr val="bg1"/>
                </a:solidFill>
                <a:latin typeface="Söhne"/>
              </a:rPr>
              <a:t>ears since Promotion</a:t>
            </a:r>
            <a:br>
              <a:rPr lang="en-US" sz="2800" b="1" dirty="0">
                <a:solidFill>
                  <a:schemeClr val="bg1"/>
                </a:solidFill>
                <a:latin typeface="Söhne"/>
              </a:rPr>
            </a:br>
            <a:r>
              <a:rPr lang="en-US" sz="1600" b="1" dirty="0">
                <a:solidFill>
                  <a:schemeClr val="bg1"/>
                </a:solidFill>
                <a:latin typeface="Söhne"/>
              </a:rPr>
              <a:t>Single, Married, and Divorce</a:t>
            </a:r>
            <a:endParaRPr lang="en-US" sz="1600" b="1" i="0" dirty="0">
              <a:solidFill>
                <a:schemeClr val="bg1"/>
              </a:solidFill>
              <a:effectLst/>
              <a:latin typeface="Söhne"/>
            </a:endParaRPr>
          </a:p>
        </p:txBody>
      </p:sp>
      <p:pic>
        <p:nvPicPr>
          <p:cNvPr id="4" name="Picture 3" descr="A graph of a line graph&#10;&#10;Description automatically generated with medium confidence">
            <a:extLst>
              <a:ext uri="{FF2B5EF4-FFF2-40B4-BE49-F238E27FC236}">
                <a16:creationId xmlns:a16="http://schemas.microsoft.com/office/drawing/2014/main" id="{245D66AF-472F-C89D-D773-83FBEEE87DF4}"/>
              </a:ext>
            </a:extLst>
          </p:cNvPr>
          <p:cNvPicPr>
            <a:picLocks noChangeAspect="1"/>
          </p:cNvPicPr>
          <p:nvPr/>
        </p:nvPicPr>
        <p:blipFill>
          <a:blip r:embed="rId2"/>
          <a:stretch>
            <a:fillRect/>
          </a:stretch>
        </p:blipFill>
        <p:spPr>
          <a:xfrm>
            <a:off x="877860" y="592923"/>
            <a:ext cx="10140716" cy="4471425"/>
          </a:xfrm>
          <a:prstGeom prst="rect">
            <a:avLst/>
          </a:prstGeom>
        </p:spPr>
      </p:pic>
      <p:pic>
        <p:nvPicPr>
          <p:cNvPr id="2" name="Picture 1">
            <a:extLst>
              <a:ext uri="{FF2B5EF4-FFF2-40B4-BE49-F238E27FC236}">
                <a16:creationId xmlns:a16="http://schemas.microsoft.com/office/drawing/2014/main" id="{69FDF509-C0C7-1A76-1172-4D6153C0DF24}"/>
              </a:ext>
            </a:extLst>
          </p:cNvPr>
          <p:cNvPicPr>
            <a:picLocks noChangeAspect="1"/>
          </p:cNvPicPr>
          <p:nvPr/>
        </p:nvPicPr>
        <p:blipFill>
          <a:blip r:embed="rId3"/>
          <a:stretch>
            <a:fillRect/>
          </a:stretch>
        </p:blipFill>
        <p:spPr>
          <a:xfrm>
            <a:off x="259585" y="6357574"/>
            <a:ext cx="3267739" cy="390178"/>
          </a:xfrm>
          <a:prstGeom prst="rect">
            <a:avLst/>
          </a:prstGeom>
        </p:spPr>
      </p:pic>
    </p:spTree>
    <p:extLst>
      <p:ext uri="{BB962C8B-B14F-4D97-AF65-F5344CB8AC3E}">
        <p14:creationId xmlns:p14="http://schemas.microsoft.com/office/powerpoint/2010/main" val="386216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636506" y="5664318"/>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on the top </a:t>
            </a:r>
            <a:r>
              <a:rPr lang="en-US" sz="2800" b="1" dirty="0">
                <a:solidFill>
                  <a:schemeClr val="bg1"/>
                </a:solidFill>
                <a:latin typeface="Söhne"/>
              </a:rPr>
              <a:t>three</a:t>
            </a:r>
            <a:r>
              <a:rPr lang="en-US" sz="2800" b="1" i="0" dirty="0">
                <a:solidFill>
                  <a:schemeClr val="bg1"/>
                </a:solidFill>
                <a:effectLst/>
                <a:latin typeface="Söhne"/>
              </a:rPr>
              <a:t> Departments</a:t>
            </a:r>
          </a:p>
        </p:txBody>
      </p:sp>
      <p:pic>
        <p:nvPicPr>
          <p:cNvPr id="6" name="Picture 5" descr="A graph with a red and green rectangle&#10;&#10;Description automatically generated">
            <a:extLst>
              <a:ext uri="{FF2B5EF4-FFF2-40B4-BE49-F238E27FC236}">
                <a16:creationId xmlns:a16="http://schemas.microsoft.com/office/drawing/2014/main" id="{F96A8ECF-03B0-CD56-2860-3FB3090D5A67}"/>
              </a:ext>
            </a:extLst>
          </p:cNvPr>
          <p:cNvPicPr>
            <a:picLocks noChangeAspect="1"/>
          </p:cNvPicPr>
          <p:nvPr/>
        </p:nvPicPr>
        <p:blipFill>
          <a:blip r:embed="rId2"/>
          <a:stretch>
            <a:fillRect/>
          </a:stretch>
        </p:blipFill>
        <p:spPr>
          <a:xfrm>
            <a:off x="1043710" y="1584041"/>
            <a:ext cx="9559636" cy="3139464"/>
          </a:xfrm>
          <a:prstGeom prst="rect">
            <a:avLst/>
          </a:prstGeom>
        </p:spPr>
      </p:pic>
      <p:pic>
        <p:nvPicPr>
          <p:cNvPr id="2" name="Picture 1">
            <a:extLst>
              <a:ext uri="{FF2B5EF4-FFF2-40B4-BE49-F238E27FC236}">
                <a16:creationId xmlns:a16="http://schemas.microsoft.com/office/drawing/2014/main" id="{794041F1-636F-DBFF-3556-EF0F13B63203}"/>
              </a:ext>
            </a:extLst>
          </p:cNvPr>
          <p:cNvPicPr>
            <a:picLocks noChangeAspect="1"/>
          </p:cNvPicPr>
          <p:nvPr/>
        </p:nvPicPr>
        <p:blipFill>
          <a:blip r:embed="rId3"/>
          <a:stretch>
            <a:fillRect/>
          </a:stretch>
        </p:blipFill>
        <p:spPr>
          <a:xfrm>
            <a:off x="185693" y="6272674"/>
            <a:ext cx="3267739" cy="390178"/>
          </a:xfrm>
          <a:prstGeom prst="rect">
            <a:avLst/>
          </a:prstGeom>
        </p:spPr>
      </p:pic>
    </p:spTree>
    <p:extLst>
      <p:ext uri="{BB962C8B-B14F-4D97-AF65-F5344CB8AC3E}">
        <p14:creationId xmlns:p14="http://schemas.microsoft.com/office/powerpoint/2010/main" val="312082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a:xfrm>
            <a:off x="282364" y="6350802"/>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16" name="TextBox 15">
            <a:extLst>
              <a:ext uri="{FF2B5EF4-FFF2-40B4-BE49-F238E27FC236}">
                <a16:creationId xmlns:a16="http://schemas.microsoft.com/office/drawing/2014/main" id="{5FA28F4F-7055-F21E-17ED-E454CCCECDB1}"/>
              </a:ext>
            </a:extLst>
          </p:cNvPr>
          <p:cNvSpPr txBox="1"/>
          <p:nvPr/>
        </p:nvSpPr>
        <p:spPr>
          <a:xfrm>
            <a:off x="996568" y="305337"/>
            <a:ext cx="10596383" cy="4956550"/>
          </a:xfrm>
          <a:prstGeom prst="rect">
            <a:avLst/>
          </a:prstGeom>
          <a:noFill/>
        </p:spPr>
        <p:txBody>
          <a:bodyPr wrap="square">
            <a:spAutoFit/>
          </a:bodyPr>
          <a:lstStyle/>
          <a:p>
            <a:pPr marL="0" marR="0">
              <a:spcBef>
                <a:spcPts val="1800"/>
              </a:spcBef>
              <a:spcAft>
                <a:spcPts val="1200"/>
              </a:spcAft>
            </a:pPr>
            <a:r>
              <a:rPr lang="en-US" sz="3200" b="1" dirty="0">
                <a:effectLst/>
                <a:latin typeface="Segoe UI" panose="020B0502040204020203" pitchFamily="34" charset="0"/>
                <a:ea typeface="Times New Roman" panose="02020603050405020304" pitchFamily="18" charset="0"/>
              </a:rPr>
              <a:t>Random Forest</a:t>
            </a:r>
            <a:endParaRPr lang="en-US" sz="3200" b="1"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600" dirty="0">
                <a:effectLst/>
                <a:latin typeface="Segoe UI" panose="020B0502040204020203" pitchFamily="34" charset="0"/>
                <a:ea typeface="Times New Roman" panose="02020603050405020304" pitchFamily="18" charset="0"/>
              </a:rPr>
              <a:t>We used this model because it is good for binary classification, and for its ability to determine feature importance, which we planned to use to guide our exploratory analysis. It ended up with an 87% accuracy, but due to the low recall, we did not end up using this model. The classification report, confusion matrix, and feature importance can be seen below:</a:t>
            </a:r>
            <a:endParaRPr lang="en-US" sz="16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0.8777173913043478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0       0.89      0.98      0.93       321</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1       0.58      0.15      0.24        47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accuracy                           0.88       368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macro avg       0.74      0.57      0.59       368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200"/>
              </a:spcAft>
            </a:pPr>
            <a:r>
              <a:rPr lang="en-US" sz="1600" dirty="0">
                <a:effectLst/>
                <a:latin typeface="Consolas" panose="020B0609020204030204" pitchFamily="49" charset="0"/>
                <a:ea typeface="Times New Roman" panose="02020603050405020304" pitchFamily="18" charset="0"/>
              </a:rPr>
              <a:t>weighted avg       0.85      0.88      0.84       368</a:t>
            </a:r>
            <a:endParaRPr lang="en-US" sz="1600" dirty="0">
              <a:effectLst/>
              <a:latin typeface="Times New Roman" panose="02020603050405020304" pitchFamily="18" charset="0"/>
              <a:ea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57109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EE8AF-7556-80DD-5D01-7939F2D1CB8F}"/>
              </a:ext>
            </a:extLst>
          </p:cNvPr>
          <p:cNvSpPr txBox="1"/>
          <p:nvPr/>
        </p:nvSpPr>
        <p:spPr>
          <a:xfrm>
            <a:off x="2745505" y="288637"/>
            <a:ext cx="10039643" cy="584775"/>
          </a:xfrm>
          <a:prstGeom prst="rect">
            <a:avLst/>
          </a:prstGeom>
          <a:noFill/>
        </p:spPr>
        <p:txBody>
          <a:bodyPr wrap="square" rtlCol="0">
            <a:spAutoFit/>
          </a:bodyPr>
          <a:lstStyle/>
          <a:p>
            <a:r>
              <a:rPr lang="en-US" sz="3200" b="1" i="1" dirty="0">
                <a:solidFill>
                  <a:schemeClr val="bg1"/>
                </a:solidFill>
                <a:effectLst/>
                <a:latin typeface="Slack-Lato"/>
              </a:rPr>
              <a:t>Random Forest Model Prediction Bar Graph</a:t>
            </a:r>
            <a:endParaRPr lang="en-US" sz="3200" b="1" i="1" dirty="0">
              <a:solidFill>
                <a:schemeClr val="bg1"/>
              </a:solidFill>
              <a:latin typeface="Aharoni" panose="02010803020104030203" pitchFamily="2" charset="-79"/>
              <a:cs typeface="Aharoni" panose="02010803020104030203" pitchFamily="2" charset="-79"/>
            </a:endParaRPr>
          </a:p>
        </p:txBody>
      </p:sp>
      <p:sp>
        <p:nvSpPr>
          <p:cNvPr id="7" name="Rectangle 2">
            <a:extLst>
              <a:ext uri="{FF2B5EF4-FFF2-40B4-BE49-F238E27FC236}">
                <a16:creationId xmlns:a16="http://schemas.microsoft.com/office/drawing/2014/main" id="{D882BCF4-F606-CDAA-2979-4364B3F74874}"/>
              </a:ext>
            </a:extLst>
          </p:cNvPr>
          <p:cNvSpPr>
            <a:spLocks noChangeArrowheads="1"/>
          </p:cNvSpPr>
          <p:nvPr/>
        </p:nvSpPr>
        <p:spPr bwMode="auto">
          <a:xfrm>
            <a:off x="34925" y="4286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69874C3E-7C69-29EF-A897-BE1E61583D0D}"/>
              </a:ext>
            </a:extLst>
          </p:cNvPr>
          <p:cNvSpPr>
            <a:spLocks noChangeArrowheads="1"/>
          </p:cNvSpPr>
          <p:nvPr/>
        </p:nvSpPr>
        <p:spPr bwMode="auto">
          <a:xfrm>
            <a:off x="187325" y="5810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graph of a number of people&#10;&#10;Description automatically generated with medium confidence">
            <a:extLst>
              <a:ext uri="{FF2B5EF4-FFF2-40B4-BE49-F238E27FC236}">
                <a16:creationId xmlns:a16="http://schemas.microsoft.com/office/drawing/2014/main" id="{E42B4F91-5A86-D73F-84B8-BDC89C3AAEC9}"/>
              </a:ext>
            </a:extLst>
          </p:cNvPr>
          <p:cNvPicPr>
            <a:picLocks noChangeAspect="1"/>
          </p:cNvPicPr>
          <p:nvPr/>
        </p:nvPicPr>
        <p:blipFill>
          <a:blip r:embed="rId2"/>
          <a:stretch>
            <a:fillRect/>
          </a:stretch>
        </p:blipFill>
        <p:spPr>
          <a:xfrm>
            <a:off x="3125622" y="1055901"/>
            <a:ext cx="6551056" cy="5445816"/>
          </a:xfrm>
          <a:prstGeom prst="rect">
            <a:avLst/>
          </a:prstGeom>
        </p:spPr>
      </p:pic>
      <p:pic>
        <p:nvPicPr>
          <p:cNvPr id="2" name="Picture 1">
            <a:extLst>
              <a:ext uri="{FF2B5EF4-FFF2-40B4-BE49-F238E27FC236}">
                <a16:creationId xmlns:a16="http://schemas.microsoft.com/office/drawing/2014/main" id="{E053AC9F-D757-B3FF-B6BD-4447656029CB}"/>
              </a:ext>
            </a:extLst>
          </p:cNvPr>
          <p:cNvPicPr>
            <a:picLocks noChangeAspect="1"/>
          </p:cNvPicPr>
          <p:nvPr/>
        </p:nvPicPr>
        <p:blipFill>
          <a:blip r:embed="rId3"/>
          <a:stretch>
            <a:fillRect/>
          </a:stretch>
        </p:blipFill>
        <p:spPr>
          <a:xfrm>
            <a:off x="223044" y="6467822"/>
            <a:ext cx="3261643" cy="390178"/>
          </a:xfrm>
          <a:prstGeom prst="rect">
            <a:avLst/>
          </a:prstGeom>
        </p:spPr>
      </p:pic>
    </p:spTree>
    <p:extLst>
      <p:ext uri="{BB962C8B-B14F-4D97-AF65-F5344CB8AC3E}">
        <p14:creationId xmlns:p14="http://schemas.microsoft.com/office/powerpoint/2010/main" val="242198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a:xfrm>
            <a:off x="85577" y="6298375"/>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4" name="TextBox 3">
            <a:extLst>
              <a:ext uri="{FF2B5EF4-FFF2-40B4-BE49-F238E27FC236}">
                <a16:creationId xmlns:a16="http://schemas.microsoft.com/office/drawing/2014/main" id="{A9E4D723-69AC-0865-738E-F573FE7E3D68}"/>
              </a:ext>
            </a:extLst>
          </p:cNvPr>
          <p:cNvSpPr txBox="1"/>
          <p:nvPr/>
        </p:nvSpPr>
        <p:spPr>
          <a:xfrm>
            <a:off x="998513" y="0"/>
            <a:ext cx="10930598" cy="5406608"/>
          </a:xfrm>
          <a:prstGeom prst="rect">
            <a:avLst/>
          </a:prstGeom>
          <a:noFill/>
        </p:spPr>
        <p:txBody>
          <a:bodyPr wrap="square">
            <a:spAutoFit/>
          </a:bodyPr>
          <a:lstStyle/>
          <a:p>
            <a:pPr marL="0" marR="0">
              <a:lnSpc>
                <a:spcPct val="107000"/>
              </a:lnSpc>
              <a:spcBef>
                <a:spcPts val="1800"/>
              </a:spcBef>
              <a:spcAft>
                <a:spcPts val="1200"/>
              </a:spcAft>
            </a:pPr>
            <a:r>
              <a:rPr lang="en-US" sz="3600" b="1"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0" dirty="0">
                <a:effectLst/>
                <a:latin typeface="Segoe UI" panose="020B0502040204020203" pitchFamily="34" charset="0"/>
                <a:ea typeface="Times New Roman" panose="02020603050405020304" pitchFamily="18" charset="0"/>
                <a:cs typeface="Times New Roman" panose="02020603050405020304" pitchFamily="18" charset="0"/>
              </a:rPr>
              <a:t>We used this as a second model because it is also good for binary classification, and ability to handle complex relationships within the data.  </a:t>
            </a:r>
            <a:r>
              <a:rPr lang="en-US" sz="1600"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sz="1600" kern="0" dirty="0">
                <a:effectLst/>
                <a:latin typeface="Segoe UI" panose="020B0502040204020203" pitchFamily="34" charset="0"/>
                <a:ea typeface="Times New Roman" panose="02020603050405020304" pitchFamily="18" charset="0"/>
                <a:cs typeface="Times New Roman" panose="02020603050405020304" pitchFamily="18" charset="0"/>
              </a:rPr>
              <a:t> has built-in regularization techniques, such as L1 and L2 regularization, that can help prevent overfitting. We chose to use this mode because it had a higher accuracy rate of 89% and a higher recall rate of 32%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0.8858695652173914</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0       0.91      0.97      0.94       321</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1       0.60      0.32      0.42        47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accuracy                           0.89       368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   macro avg       0.75      0.64      0.68       368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0" dirty="0">
                <a:effectLst/>
                <a:latin typeface="Consolas" panose="020B0609020204030204" pitchFamily="49" charset="0"/>
                <a:ea typeface="Times New Roman" panose="02020603050405020304" pitchFamily="18" charset="0"/>
                <a:cs typeface="Times New Roman" panose="02020603050405020304" pitchFamily="18" charset="0"/>
              </a:rPr>
              <a:t>weighted avg       0.87      0.89      0.87       368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181231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8761-8056-146D-EFDD-E391EE5BEB03}"/>
              </a:ext>
            </a:extLst>
          </p:cNvPr>
          <p:cNvSpPr>
            <a:spLocks noGrp="1"/>
          </p:cNvSpPr>
          <p:nvPr>
            <p:ph type="ctrTitle"/>
          </p:nvPr>
        </p:nvSpPr>
        <p:spPr>
          <a:xfrm>
            <a:off x="1812758" y="2413986"/>
            <a:ext cx="9597364" cy="1838643"/>
          </a:xfrm>
        </p:spPr>
        <p:txBody>
          <a:bodyPr>
            <a:normAutofit fontScale="90000"/>
          </a:bodyPr>
          <a:lstStyle/>
          <a:p>
            <a:r>
              <a:rPr lang="en-US" sz="4400" b="0" i="1" dirty="0">
                <a:solidFill>
                  <a:schemeClr val="bg1"/>
                </a:solidFill>
                <a:latin typeface="Palatino Linotype" panose="02040502050505030304" pitchFamily="18" charset="0"/>
                <a:cs typeface="MV Boli" panose="02000500030200090000" pitchFamily="2" charset="0"/>
              </a:rPr>
              <a:t>"Start the retention process when the person is still open to staying and not after they told you they are leaving“</a:t>
            </a:r>
            <a:br>
              <a:rPr lang="en-US" sz="5300" b="0" dirty="0">
                <a:solidFill>
                  <a:schemeClr val="bg1"/>
                </a:solidFill>
                <a:latin typeface="Freestyle Script" panose="030804020302050B0404" pitchFamily="66" charset="0"/>
                <a:cs typeface="MV Boli" panose="02000500030200090000" pitchFamily="2" charset="0"/>
              </a:rPr>
            </a:br>
            <a:br>
              <a:rPr lang="en-US" sz="4000" b="1" i="1" dirty="0">
                <a:solidFill>
                  <a:schemeClr val="bg1"/>
                </a:solidFill>
                <a:latin typeface="HoloLens MDL2 Assets" panose="050A0102010101010101" pitchFamily="18" charset="0"/>
              </a:rPr>
            </a:br>
            <a:r>
              <a:rPr lang="en-US" sz="4000" b="1" i="1" dirty="0">
                <a:solidFill>
                  <a:schemeClr val="bg1"/>
                </a:solidFill>
              </a:rPr>
              <a:t>                       </a:t>
            </a:r>
            <a:r>
              <a:rPr lang="en-US" sz="3600" b="1" i="1" dirty="0">
                <a:solidFill>
                  <a:schemeClr val="bg1"/>
                </a:solidFill>
              </a:rPr>
              <a:t>					</a:t>
            </a:r>
            <a:r>
              <a:rPr lang="en-US" sz="3600" b="1" i="1" dirty="0">
                <a:solidFill>
                  <a:schemeClr val="bg1"/>
                </a:solidFill>
                <a:latin typeface="Arial Narrow" panose="020B0606020202030204" pitchFamily="34" charset="0"/>
              </a:rPr>
              <a:t>	Jeff Weiner</a:t>
            </a:r>
            <a:endParaRPr lang="en-US" i="1" dirty="0">
              <a:latin typeface="Arial Narrow" panose="020B0606020202030204" pitchFamily="34" charset="0"/>
            </a:endParaRPr>
          </a:p>
        </p:txBody>
      </p:sp>
      <p:sp>
        <p:nvSpPr>
          <p:cNvPr id="5" name="Slide Number Placeholder 4">
            <a:extLst>
              <a:ext uri="{FF2B5EF4-FFF2-40B4-BE49-F238E27FC236}">
                <a16:creationId xmlns:a16="http://schemas.microsoft.com/office/drawing/2014/main" id="{547CBC84-E233-91DC-FC60-BFBB30192C42}"/>
              </a:ext>
            </a:extLst>
          </p:cNvPr>
          <p:cNvSpPr>
            <a:spLocks noGrp="1"/>
          </p:cNvSpPr>
          <p:nvPr>
            <p:ph type="sldNum" sz="quarter" idx="12"/>
          </p:nvPr>
        </p:nvSpPr>
        <p:spPr/>
        <p:txBody>
          <a:bodyPr/>
          <a:lstStyle/>
          <a:p>
            <a:fld id="{95CBEC59-7FF9-4688-98DF-89832A0C9025}" type="slidenum">
              <a:rPr lang="en-US" noProof="0" smtClean="0"/>
              <a:t>2</a:t>
            </a:fld>
            <a:endParaRPr lang="en-US" noProof="0"/>
          </a:p>
        </p:txBody>
      </p:sp>
    </p:spTree>
    <p:extLst>
      <p:ext uri="{BB962C8B-B14F-4D97-AF65-F5344CB8AC3E}">
        <p14:creationId xmlns:p14="http://schemas.microsoft.com/office/powerpoint/2010/main" val="202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269CE4F-5974-E6FE-F1C1-6D73ED5CAEBC}"/>
              </a:ext>
            </a:extLst>
          </p:cNvPr>
          <p:cNvPicPr>
            <a:picLocks noGrp="1" noChangeAspect="1"/>
          </p:cNvPicPr>
          <p:nvPr>
            <p:ph type="pic" sz="quarter" idx="15"/>
          </p:nvPr>
        </p:nvPicPr>
        <p:blipFill>
          <a:blip r:embed="rId2"/>
          <a:srcRect t="23872" b="23872"/>
          <a:stretch>
            <a:fillRect/>
          </a:stretch>
        </p:blipFill>
        <p:spPr>
          <a:xfrm>
            <a:off x="-132522" y="0"/>
            <a:ext cx="12191999" cy="4283232"/>
          </a:xfrm>
        </p:spPr>
      </p:pic>
      <p:sp>
        <p:nvSpPr>
          <p:cNvPr id="4" name="Footer Placeholder 3">
            <a:extLst>
              <a:ext uri="{FF2B5EF4-FFF2-40B4-BE49-F238E27FC236}">
                <a16:creationId xmlns:a16="http://schemas.microsoft.com/office/drawing/2014/main" id="{4D6D1F6D-F46C-0842-DB32-EFA24ED542C1}"/>
              </a:ext>
            </a:extLst>
          </p:cNvPr>
          <p:cNvSpPr>
            <a:spLocks noGrp="1"/>
          </p:cNvSpPr>
          <p:nvPr>
            <p:ph type="ftr" sz="quarter" idx="11"/>
          </p:nvPr>
        </p:nvSpPr>
        <p:spPr>
          <a:xfrm>
            <a:off x="1409314" y="6159402"/>
            <a:ext cx="3096425"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5" name="Slide Number Placeholder 4">
            <a:extLst>
              <a:ext uri="{FF2B5EF4-FFF2-40B4-BE49-F238E27FC236}">
                <a16:creationId xmlns:a16="http://schemas.microsoft.com/office/drawing/2014/main" id="{989EED7A-684E-4FFF-7B03-3F333249111F}"/>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9" name="TextBox 8">
            <a:extLst>
              <a:ext uri="{FF2B5EF4-FFF2-40B4-BE49-F238E27FC236}">
                <a16:creationId xmlns:a16="http://schemas.microsoft.com/office/drawing/2014/main" id="{B94BEB6C-1B80-2332-81EE-5F221EABCDCD}"/>
              </a:ext>
            </a:extLst>
          </p:cNvPr>
          <p:cNvSpPr txBox="1"/>
          <p:nvPr/>
        </p:nvSpPr>
        <p:spPr>
          <a:xfrm>
            <a:off x="1409314" y="4513431"/>
            <a:ext cx="4593922" cy="1231106"/>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Estimated costs of losing an employee:</a:t>
            </a:r>
          </a:p>
          <a:p>
            <a:pPr rtl="0">
              <a:spcBef>
                <a:spcPts val="0"/>
              </a:spcBef>
              <a:spcAft>
                <a:spcPts val="0"/>
              </a:spcAft>
            </a:pPr>
            <a:endParaRPr lang="en-US" sz="1400" b="0" dirty="0">
              <a:solidFill>
                <a:schemeClr val="bg1"/>
              </a:solidFill>
              <a:effectLst>
                <a:outerShdw blurRad="38100" dist="38100" dir="2700000" algn="tl">
                  <a:srgbClr val="000000">
                    <a:alpha val="43137"/>
                  </a:srgbClr>
                </a:outerShdw>
              </a:effectLst>
            </a:endParaRPr>
          </a:p>
          <a:p>
            <a:pPr rtl="0" fontAlgn="base">
              <a:spcBef>
                <a:spcPts val="0"/>
              </a:spcBef>
              <a:spcAft>
                <a:spcPts val="0"/>
              </a:spcAft>
              <a:buFont typeface="Arial" panose="020B0604020202020204" pitchFamily="34" charset="0"/>
              <a:buChar char="•"/>
            </a:pP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1.5 - 2x</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the employee’s salary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hourly</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workers, an average of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$1,500</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 per employee</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technical</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positions,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4">
                  <a:extLst>
                    <a:ext uri="{A12FA001-AC4F-418D-AE19-62706E023703}">
                      <ahyp:hlinkClr xmlns:ahyp="http://schemas.microsoft.com/office/drawing/2018/hyperlinkcolor" val="tx"/>
                    </a:ext>
                  </a:extLst>
                </a:hlinkClick>
              </a:rPr>
              <a:t>100-150% </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of salary</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p:txBody>
      </p:sp>
      <p:sp>
        <p:nvSpPr>
          <p:cNvPr id="11" name="TextBox 10">
            <a:extLst>
              <a:ext uri="{FF2B5EF4-FFF2-40B4-BE49-F238E27FC236}">
                <a16:creationId xmlns:a16="http://schemas.microsoft.com/office/drawing/2014/main" id="{1C39F9EF-236D-3DBE-1DFA-0AD0643634EE}"/>
              </a:ext>
            </a:extLst>
          </p:cNvPr>
          <p:cNvSpPr txBox="1"/>
          <p:nvPr/>
        </p:nvSpPr>
        <p:spPr>
          <a:xfrm>
            <a:off x="6003236" y="4921508"/>
            <a:ext cx="6188764" cy="181588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Recruitment - finding, talking, choosing, hiring</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Starting off - training costs, time spent</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Less work getting done - it might take 1-2 years for a new person to work as well</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Business goes down - new workers might not be as good at fixing problems and dealing with things</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Culture changes - when someone leaves, others wonder why and feel more tired</a:t>
            </a:r>
            <a:endParaRPr lang="en-US"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97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3E6C-FFBA-40C1-69C9-2515C5EAD034}"/>
              </a:ext>
            </a:extLst>
          </p:cNvPr>
          <p:cNvSpPr>
            <a:spLocks noGrp="1"/>
          </p:cNvSpPr>
          <p:nvPr>
            <p:ph type="title"/>
          </p:nvPr>
        </p:nvSpPr>
        <p:spPr>
          <a:xfrm>
            <a:off x="1519350" y="645199"/>
            <a:ext cx="5663328" cy="1338841"/>
          </a:xfrm>
        </p:spPr>
        <p:txBody>
          <a:bodyPr/>
          <a:lstStyle/>
          <a:p>
            <a:r>
              <a:rPr lang="en-US" dirty="0"/>
              <a:t>We want to answer...</a:t>
            </a:r>
          </a:p>
        </p:txBody>
      </p:sp>
      <p:sp>
        <p:nvSpPr>
          <p:cNvPr id="3" name="Text Placeholder 2">
            <a:extLst>
              <a:ext uri="{FF2B5EF4-FFF2-40B4-BE49-F238E27FC236}">
                <a16:creationId xmlns:a16="http://schemas.microsoft.com/office/drawing/2014/main" id="{E4634119-0CA3-28D6-619F-531452A58E52}"/>
              </a:ext>
            </a:extLst>
          </p:cNvPr>
          <p:cNvSpPr>
            <a:spLocks noGrp="1"/>
          </p:cNvSpPr>
          <p:nvPr>
            <p:ph type="body" sz="half" idx="2"/>
          </p:nvPr>
        </p:nvSpPr>
        <p:spPr>
          <a:xfrm>
            <a:off x="484853" y="4669793"/>
            <a:ext cx="2907703" cy="1121402"/>
          </a:xfrm>
        </p:spPr>
        <p:txBody>
          <a:bodyPr>
            <a:normAutofit fontScale="85000" lnSpcReduction="20000"/>
          </a:bodyPr>
          <a:lstStyle/>
          <a:p>
            <a:pPr algn="ctr"/>
            <a:r>
              <a:rPr lang="en-US" sz="3600" dirty="0"/>
              <a:t>Why do employees leave? </a:t>
            </a:r>
            <a:endParaRPr lang="en-US" sz="3200" dirty="0"/>
          </a:p>
        </p:txBody>
      </p:sp>
      <p:sp>
        <p:nvSpPr>
          <p:cNvPr id="4" name="Footer Placeholder 3">
            <a:extLst>
              <a:ext uri="{FF2B5EF4-FFF2-40B4-BE49-F238E27FC236}">
                <a16:creationId xmlns:a16="http://schemas.microsoft.com/office/drawing/2014/main" id="{F0BD2407-4311-3052-B988-32FEFE9A7E5F}"/>
              </a:ext>
            </a:extLst>
          </p:cNvPr>
          <p:cNvSpPr>
            <a:spLocks noGrp="1"/>
          </p:cNvSpPr>
          <p:nvPr>
            <p:ph type="ftr" sz="quarter" idx="11"/>
          </p:nvPr>
        </p:nvSpPr>
        <p:spPr>
          <a:xfrm>
            <a:off x="484853" y="6370100"/>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5" name="Slide Number Placeholder 4">
            <a:extLst>
              <a:ext uri="{FF2B5EF4-FFF2-40B4-BE49-F238E27FC236}">
                <a16:creationId xmlns:a16="http://schemas.microsoft.com/office/drawing/2014/main" id="{F0246684-F8DA-140B-827E-CA65B68CF1C6}"/>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8" name="Text Placeholder 7">
            <a:extLst>
              <a:ext uri="{FF2B5EF4-FFF2-40B4-BE49-F238E27FC236}">
                <a16:creationId xmlns:a16="http://schemas.microsoft.com/office/drawing/2014/main" id="{2E682F5F-015F-39EF-7852-2CD4588F4AE9}"/>
              </a:ext>
            </a:extLst>
          </p:cNvPr>
          <p:cNvSpPr>
            <a:spLocks noGrp="1"/>
          </p:cNvSpPr>
          <p:nvPr>
            <p:ph type="body" sz="half" idx="16"/>
          </p:nvPr>
        </p:nvSpPr>
        <p:spPr>
          <a:xfrm>
            <a:off x="3816626" y="4603537"/>
            <a:ext cx="3803374" cy="499493"/>
          </a:xfrm>
        </p:spPr>
        <p:txBody>
          <a:bodyPr>
            <a:noAutofit/>
          </a:bodyPr>
          <a:lstStyle/>
          <a:p>
            <a:pPr algn="ctr"/>
            <a:r>
              <a:rPr lang="en-US" sz="3300" dirty="0"/>
              <a:t>What factors characterize employee attrition? </a:t>
            </a:r>
          </a:p>
        </p:txBody>
      </p:sp>
      <p:sp>
        <p:nvSpPr>
          <p:cNvPr id="9" name="Text Placeholder 8">
            <a:extLst>
              <a:ext uri="{FF2B5EF4-FFF2-40B4-BE49-F238E27FC236}">
                <a16:creationId xmlns:a16="http://schemas.microsoft.com/office/drawing/2014/main" id="{EDC6317C-C915-BC54-227E-9015544E8FCB}"/>
              </a:ext>
            </a:extLst>
          </p:cNvPr>
          <p:cNvSpPr>
            <a:spLocks noGrp="1"/>
          </p:cNvSpPr>
          <p:nvPr>
            <p:ph type="body" sz="half" idx="17"/>
          </p:nvPr>
        </p:nvSpPr>
        <p:spPr>
          <a:xfrm>
            <a:off x="8057322" y="4431257"/>
            <a:ext cx="3392557" cy="499493"/>
          </a:xfrm>
        </p:spPr>
        <p:txBody>
          <a:bodyPr>
            <a:noAutofit/>
          </a:bodyPr>
          <a:lstStyle/>
          <a:p>
            <a:pPr algn="ctr"/>
            <a:r>
              <a:rPr lang="en-US" sz="3300" dirty="0"/>
              <a:t>What can companies do to prevent losing employees</a:t>
            </a:r>
          </a:p>
        </p:txBody>
      </p:sp>
      <p:pic>
        <p:nvPicPr>
          <p:cNvPr id="26" name="Picture Placeholder 25">
            <a:extLst>
              <a:ext uri="{FF2B5EF4-FFF2-40B4-BE49-F238E27FC236}">
                <a16:creationId xmlns:a16="http://schemas.microsoft.com/office/drawing/2014/main" id="{399A6A9F-06ED-7090-55C4-CC2A045126B0}"/>
              </a:ext>
            </a:extLst>
          </p:cNvPr>
          <p:cNvPicPr>
            <a:picLocks noGrp="1" noChangeAspect="1"/>
          </p:cNvPicPr>
          <p:nvPr>
            <p:ph type="pic" sz="quarter" idx="27"/>
          </p:nvPr>
        </p:nvPicPr>
        <p:blipFill>
          <a:blip r:embed="rId2"/>
          <a:srcRect t="2769" b="2769"/>
          <a:stretch>
            <a:fillRect/>
          </a:stretch>
        </p:blipFill>
        <p:spPr>
          <a:xfrm>
            <a:off x="713625" y="2246856"/>
            <a:ext cx="2195062" cy="2224765"/>
          </a:xfrm>
        </p:spPr>
      </p:pic>
      <p:pic>
        <p:nvPicPr>
          <p:cNvPr id="34" name="Picture Placeholder 33">
            <a:extLst>
              <a:ext uri="{FF2B5EF4-FFF2-40B4-BE49-F238E27FC236}">
                <a16:creationId xmlns:a16="http://schemas.microsoft.com/office/drawing/2014/main" id="{5416E446-0475-3D4C-1671-C809AE36E066}"/>
              </a:ext>
            </a:extLst>
          </p:cNvPr>
          <p:cNvPicPr>
            <a:picLocks noGrp="1" noChangeAspect="1"/>
          </p:cNvPicPr>
          <p:nvPr>
            <p:ph type="pic" sz="quarter" idx="29"/>
          </p:nvPr>
        </p:nvPicPr>
        <p:blipFill>
          <a:blip r:embed="rId3"/>
          <a:srcRect l="16849" r="16849"/>
          <a:stretch>
            <a:fillRect/>
          </a:stretch>
        </p:blipFill>
        <p:spPr>
          <a:xfrm>
            <a:off x="4543011" y="2161237"/>
            <a:ext cx="2195062" cy="2310384"/>
          </a:xfrm>
        </p:spPr>
      </p:pic>
      <p:pic>
        <p:nvPicPr>
          <p:cNvPr id="32" name="Picture Placeholder 31">
            <a:extLst>
              <a:ext uri="{FF2B5EF4-FFF2-40B4-BE49-F238E27FC236}">
                <a16:creationId xmlns:a16="http://schemas.microsoft.com/office/drawing/2014/main" id="{882127CA-D942-71EE-080B-62E7A61BF619}"/>
              </a:ext>
            </a:extLst>
          </p:cNvPr>
          <p:cNvPicPr>
            <a:picLocks noGrp="1" noChangeAspect="1"/>
          </p:cNvPicPr>
          <p:nvPr>
            <p:ph type="pic" sz="quarter" idx="28"/>
          </p:nvPr>
        </p:nvPicPr>
        <p:blipFill>
          <a:blip r:embed="rId4"/>
          <a:srcRect t="5759" b="5759"/>
          <a:stretch/>
        </p:blipFill>
        <p:spPr>
          <a:xfrm>
            <a:off x="8849751" y="2188207"/>
            <a:ext cx="2195062" cy="2197795"/>
          </a:xfrm>
        </p:spPr>
      </p:pic>
    </p:spTree>
    <p:extLst>
      <p:ext uri="{BB962C8B-B14F-4D97-AF65-F5344CB8AC3E}">
        <p14:creationId xmlns:p14="http://schemas.microsoft.com/office/powerpoint/2010/main" val="160911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3458BC2-8400-6FA4-B6F7-2053D76839B3}"/>
              </a:ext>
            </a:extLst>
          </p:cNvPr>
          <p:cNvPicPr>
            <a:picLocks noGrp="1" noChangeAspect="1"/>
          </p:cNvPicPr>
          <p:nvPr>
            <p:ph idx="1"/>
          </p:nvPr>
        </p:nvPicPr>
        <p:blipFill>
          <a:blip r:embed="rId2"/>
          <a:stretch>
            <a:fillRect/>
          </a:stretch>
        </p:blipFill>
        <p:spPr>
          <a:xfrm>
            <a:off x="989841" y="1522770"/>
            <a:ext cx="4362450" cy="3115491"/>
          </a:xfrm>
        </p:spPr>
      </p:pic>
      <p:sp>
        <p:nvSpPr>
          <p:cNvPr id="4" name="Footer Placeholder 3">
            <a:extLst>
              <a:ext uri="{FF2B5EF4-FFF2-40B4-BE49-F238E27FC236}">
                <a16:creationId xmlns:a16="http://schemas.microsoft.com/office/drawing/2014/main" id="{35F812F3-861A-1633-9AC5-669F34ADE27B}"/>
              </a:ext>
            </a:extLst>
          </p:cNvPr>
          <p:cNvSpPr>
            <a:spLocks noGrp="1"/>
          </p:cNvSpPr>
          <p:nvPr>
            <p:ph type="ftr" sz="quarter" idx="11"/>
          </p:nvPr>
        </p:nvSpPr>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5" name="Slide Number Placeholder 4">
            <a:extLst>
              <a:ext uri="{FF2B5EF4-FFF2-40B4-BE49-F238E27FC236}">
                <a16:creationId xmlns:a16="http://schemas.microsoft.com/office/drawing/2014/main" id="{413E4E81-8A4C-86B4-449B-ECC886B77D6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11" name="TextBox 10">
            <a:extLst>
              <a:ext uri="{FF2B5EF4-FFF2-40B4-BE49-F238E27FC236}">
                <a16:creationId xmlns:a16="http://schemas.microsoft.com/office/drawing/2014/main" id="{522E1693-C75F-36D3-9530-902978AEDBBB}"/>
              </a:ext>
            </a:extLst>
          </p:cNvPr>
          <p:cNvSpPr txBox="1"/>
          <p:nvPr/>
        </p:nvSpPr>
        <p:spPr>
          <a:xfrm>
            <a:off x="6387548" y="1374409"/>
            <a:ext cx="5811078" cy="4401205"/>
          </a:xfrm>
          <a:prstGeom prst="rect">
            <a:avLst/>
          </a:prstGeom>
          <a:noFill/>
        </p:spPr>
        <p:txBody>
          <a:bodyPr wrap="square">
            <a:spAutoFit/>
          </a:bodyPr>
          <a:lstStyle/>
          <a:p>
            <a:pPr rtl="0">
              <a:spcBef>
                <a:spcPts val="0"/>
              </a:spcBef>
              <a:spcAft>
                <a:spcPts val="0"/>
              </a:spcAft>
            </a:pPr>
            <a:r>
              <a:rPr lang="en-US" sz="2000" b="0" i="1" u="none" strike="noStrike" dirty="0">
                <a:solidFill>
                  <a:schemeClr val="bg1"/>
                </a:solidFill>
                <a:effectLst/>
                <a:latin typeface="Arial" panose="020B0604020202020204" pitchFamily="34" charset="0"/>
                <a:cs typeface="Arial" panose="020B0604020202020204" pitchFamily="34" charset="0"/>
              </a:rPr>
              <a:t>Understanding why employees leave...</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Unsatisfying compensation and benefits</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development opportunity</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work-life balance</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recognition</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management</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work conditions</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F8F45FD-D6A6-624B-894E-0A709242F50C}"/>
              </a:ext>
            </a:extLst>
          </p:cNvPr>
          <p:cNvSpPr txBox="1"/>
          <p:nvPr/>
        </p:nvSpPr>
        <p:spPr>
          <a:xfrm>
            <a:off x="5463823" y="599440"/>
            <a:ext cx="6175512" cy="1077218"/>
          </a:xfrm>
          <a:prstGeom prst="rect">
            <a:avLst/>
          </a:prstGeom>
          <a:noFill/>
        </p:spPr>
        <p:txBody>
          <a:bodyPr wrap="square">
            <a:spAutoFit/>
          </a:bodyPr>
          <a:lstStyle/>
          <a:p>
            <a:pPr algn="ctr" rtl="0">
              <a:spcBef>
                <a:spcPts val="0"/>
              </a:spcBef>
              <a:spcAft>
                <a:spcPts val="0"/>
              </a:spcAft>
            </a:pPr>
            <a:r>
              <a:rPr lang="en-US" sz="3200" b="1" i="0" u="none" strike="noStrike" dirty="0">
                <a:solidFill>
                  <a:schemeClr val="bg1"/>
                </a:solidFill>
                <a:effectLst/>
                <a:latin typeface="Roboto" panose="02000000000000000000" pitchFamily="2" charset="0"/>
              </a:rPr>
              <a:t>Employee Attrition</a:t>
            </a:r>
            <a:endParaRPr lang="en-US" sz="3200" b="0" dirty="0">
              <a:solidFill>
                <a:schemeClr val="bg1"/>
              </a:solidFill>
              <a:effectLst/>
            </a:endParaRPr>
          </a:p>
          <a:p>
            <a:r>
              <a:rPr lang="en-US" sz="3200" dirty="0"/>
              <a:t>	</a:t>
            </a:r>
          </a:p>
        </p:txBody>
      </p:sp>
    </p:spTree>
    <p:extLst>
      <p:ext uri="{BB962C8B-B14F-4D97-AF65-F5344CB8AC3E}">
        <p14:creationId xmlns:p14="http://schemas.microsoft.com/office/powerpoint/2010/main" val="368591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pPr rtl="0">
              <a:spcBef>
                <a:spcPts val="0"/>
              </a:spcBef>
              <a:spcAft>
                <a:spcPts val="0"/>
              </a:spcAft>
            </a:pPr>
            <a:r>
              <a:rPr lang="en-US" sz="6700" b="1" i="0" u="none" strike="noStrike" dirty="0">
                <a:effectLst/>
                <a:latin typeface="Roboto" panose="02000000000000000000" pitchFamily="2" charset="0"/>
              </a:rPr>
              <a:t>Our Data</a:t>
            </a:r>
            <a:br>
              <a:rPr lang="en-US" sz="12800" b="0" dirty="0">
                <a:effectLst/>
              </a:rPr>
            </a:br>
            <a:br>
              <a:rPr lang="en-US" dirty="0"/>
            </a:br>
            <a:endParaRPr lang="en-US"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2173356" y="1881809"/>
            <a:ext cx="8746435" cy="4277591"/>
          </a:xfrm>
        </p:spPr>
        <p:txBody>
          <a:bodyPr>
            <a:normAutofit/>
          </a:bodyPr>
          <a:lstStyle/>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marL="0" indent="0" rtl="0" fontAlgn="base">
              <a:spcBef>
                <a:spcPts val="0"/>
              </a:spcBef>
              <a:spcAft>
                <a:spcPts val="0"/>
              </a:spcAft>
              <a:buNone/>
            </a:pPr>
            <a:r>
              <a:rPr lang="en-US" sz="1900" b="0" i="0" u="none" strike="noStrike" dirty="0">
                <a:effectLst/>
                <a:latin typeface="Roboto" panose="02000000000000000000" pitchFamily="2" charset="0"/>
              </a:rPr>
              <a:t>IBM data experts created information about HR employees, including:</a:t>
            </a:r>
          </a:p>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1,470 instances (entries) and 35 features (details)</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Personal employee info like age, marital status, distance from home, gender, education, etc.</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Answers from surveys about things like job satisfaction and work-life balance</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Work-related data such as monthly income, years at the company, job role, and travel.</a:t>
            </a:r>
            <a:endParaRPr lang="en-US" sz="1600" b="1" i="0" u="none" strike="noStrike" dirty="0">
              <a:solidFill>
                <a:srgbClr val="595959"/>
              </a:solidFill>
              <a:effectLst/>
              <a:latin typeface="Roboto" panose="02000000000000000000" pitchFamily="2" charset="0"/>
            </a:endParaRP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a:xfrm>
            <a:off x="356255" y="6370100"/>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13" name="TextBox 12">
            <a:extLst>
              <a:ext uri="{FF2B5EF4-FFF2-40B4-BE49-F238E27FC236}">
                <a16:creationId xmlns:a16="http://schemas.microsoft.com/office/drawing/2014/main" id="{B94E464D-C31F-BF40-B821-37EC55B4967B}"/>
              </a:ext>
            </a:extLst>
          </p:cNvPr>
          <p:cNvSpPr txBox="1"/>
          <p:nvPr/>
        </p:nvSpPr>
        <p:spPr>
          <a:xfrm>
            <a:off x="8439953" y="5595875"/>
            <a:ext cx="3562796" cy="1415772"/>
          </a:xfrm>
          <a:prstGeom prst="rect">
            <a:avLst/>
          </a:prstGeom>
          <a:noFill/>
        </p:spPr>
        <p:txBody>
          <a:bodyPr wrap="square">
            <a:spAutoFit/>
          </a:bodyPr>
          <a:lstStyle/>
          <a:p>
            <a:pPr rtl="0">
              <a:spcBef>
                <a:spcPts val="0"/>
              </a:spcBef>
              <a:spcAft>
                <a:spcPts val="0"/>
              </a:spcAft>
            </a:pPr>
            <a:br>
              <a:rPr lang="en-US" sz="2400" b="0" dirty="0">
                <a:solidFill>
                  <a:schemeClr val="bg1"/>
                </a:solidFill>
                <a:effectLst/>
              </a:rPr>
            </a:br>
            <a:r>
              <a:rPr lang="en-US" sz="1400" b="1" i="0" u="none" strike="noStrike" dirty="0">
                <a:solidFill>
                  <a:schemeClr val="bg1"/>
                </a:solidFill>
                <a:effectLst/>
                <a:latin typeface="Roboto" panose="02000000000000000000" pitchFamily="2" charset="0"/>
              </a:rPr>
              <a:t>   </a:t>
            </a:r>
            <a:endParaRPr lang="en-US" sz="2400" b="0" dirty="0">
              <a:solidFill>
                <a:schemeClr val="bg1"/>
              </a:solidFill>
              <a:effectLst/>
            </a:endParaRPr>
          </a:p>
          <a:p>
            <a:br>
              <a:rPr lang="en-US" sz="2400" dirty="0">
                <a:solidFill>
                  <a:schemeClr val="bg1"/>
                </a:solidFill>
              </a:rPr>
            </a:br>
            <a:endParaRPr lang="en-US" sz="2400" dirty="0">
              <a:solidFill>
                <a:schemeClr val="bg1"/>
              </a:solidFill>
            </a:endParaRPr>
          </a:p>
        </p:txBody>
      </p:sp>
      <p:pic>
        <p:nvPicPr>
          <p:cNvPr id="15" name="Picture 14">
            <a:extLst>
              <a:ext uri="{FF2B5EF4-FFF2-40B4-BE49-F238E27FC236}">
                <a16:creationId xmlns:a16="http://schemas.microsoft.com/office/drawing/2014/main" id="{F9DBA30F-9924-1EE7-A0AB-1ADD4E83490B}"/>
              </a:ext>
            </a:extLst>
          </p:cNvPr>
          <p:cNvPicPr>
            <a:picLocks noChangeAspect="1"/>
          </p:cNvPicPr>
          <p:nvPr/>
        </p:nvPicPr>
        <p:blipFill>
          <a:blip r:embed="rId2"/>
          <a:stretch>
            <a:fillRect/>
          </a:stretch>
        </p:blipFill>
        <p:spPr>
          <a:xfrm>
            <a:off x="7315201" y="306391"/>
            <a:ext cx="3604590" cy="1446342"/>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BCA4E7-144E-A4C3-4196-862AEF272DC6}"/>
              </a:ext>
            </a:extLst>
          </p:cNvPr>
          <p:cNvSpPr>
            <a:spLocks noGrp="1"/>
          </p:cNvSpPr>
          <p:nvPr>
            <p:ph type="sldNum" sz="quarter" idx="12"/>
          </p:nvPr>
        </p:nvSpPr>
        <p:spPr/>
        <p:txBody>
          <a:bodyPr/>
          <a:lstStyle/>
          <a:p>
            <a:fld id="{95CBEC59-7FF9-4688-98DF-89832A0C9025}" type="slidenum">
              <a:rPr lang="en-US" noProof="0" smtClean="0"/>
              <a:pPr/>
              <a:t>7</a:t>
            </a:fld>
            <a:endParaRPr lang="en-US" noProof="0"/>
          </a:p>
        </p:txBody>
      </p:sp>
      <p:sp>
        <p:nvSpPr>
          <p:cNvPr id="8" name="Content Placeholder 2">
            <a:extLst>
              <a:ext uri="{FF2B5EF4-FFF2-40B4-BE49-F238E27FC236}">
                <a16:creationId xmlns:a16="http://schemas.microsoft.com/office/drawing/2014/main" id="{C8A9FEE7-34FC-A30C-12F1-20D2CA260E9F}"/>
              </a:ext>
            </a:extLst>
          </p:cNvPr>
          <p:cNvSpPr txBox="1">
            <a:spLocks/>
          </p:cNvSpPr>
          <p:nvPr/>
        </p:nvSpPr>
        <p:spPr>
          <a:xfrm>
            <a:off x="1547447" y="759656"/>
            <a:ext cx="9728640" cy="360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dirty="0">
                <a:solidFill>
                  <a:schemeClr val="bg1"/>
                </a:solidFill>
                <a:latin typeface="Söhne"/>
              </a:rPr>
              <a:t>Exploratory Data Analysis (EDA)</a:t>
            </a:r>
          </a:p>
          <a:p>
            <a:pPr marL="457200" indent="-457200">
              <a:buFont typeface="Arial" panose="020B0604020202020204" pitchFamily="34" charset="0"/>
              <a:buChar char="•"/>
            </a:pPr>
            <a:endParaRPr lang="en-US" sz="3600" dirty="0">
              <a:solidFill>
                <a:schemeClr val="bg1"/>
              </a:solidFill>
              <a:latin typeface="Söhne"/>
            </a:endParaRPr>
          </a:p>
          <a:p>
            <a:pPr marL="457200" indent="-457200">
              <a:buFont typeface="Arial" panose="020B0604020202020204" pitchFamily="34" charset="0"/>
              <a:buChar char="•"/>
            </a:pPr>
            <a:r>
              <a:rPr lang="en-US" sz="2000" dirty="0">
                <a:solidFill>
                  <a:schemeClr val="bg1"/>
                </a:solidFill>
                <a:latin typeface="Söhne"/>
              </a:rPr>
              <a:t>Count plot of 'Attrition' distribution shows higher 'No' than 'Yes'.</a:t>
            </a:r>
          </a:p>
          <a:p>
            <a:pPr marL="457200" indent="-457200">
              <a:buFont typeface="Arial" panose="020B0604020202020204" pitchFamily="34" charset="0"/>
              <a:buChar char="•"/>
            </a:pPr>
            <a:r>
              <a:rPr lang="en-US" sz="2000" dirty="0">
                <a:solidFill>
                  <a:schemeClr val="bg1"/>
                </a:solidFill>
                <a:latin typeface="Söhne"/>
              </a:rPr>
              <a:t>Imbalanced classes suggest potential model performance challenges.</a:t>
            </a:r>
          </a:p>
          <a:p>
            <a:pPr marL="457200" indent="-457200">
              <a:buFont typeface="Arial" panose="020B0604020202020204" pitchFamily="34" charset="0"/>
              <a:buChar char="•"/>
            </a:pPr>
            <a:r>
              <a:rPr lang="en-US" sz="2000" dirty="0">
                <a:solidFill>
                  <a:schemeClr val="bg1"/>
                </a:solidFill>
                <a:latin typeface="Söhne"/>
              </a:rPr>
              <a:t>Addressing class imbalance is essential for accurate prediction.</a:t>
            </a:r>
          </a:p>
          <a:p>
            <a:pPr marL="457200" indent="-457200">
              <a:buFont typeface="Arial" panose="020B0604020202020204" pitchFamily="34" charset="0"/>
              <a:buChar char="•"/>
            </a:pPr>
            <a:r>
              <a:rPr lang="en-US" sz="2000" dirty="0">
                <a:solidFill>
                  <a:schemeClr val="bg1"/>
                </a:solidFill>
                <a:latin typeface="Söhne"/>
              </a:rPr>
              <a:t>EDA helps us understand dataset characteristics and informs subsequent analysis.</a:t>
            </a:r>
            <a:endParaRPr lang="en-US" sz="2000" b="0" dirty="0">
              <a:solidFill>
                <a:schemeClr val="bg1"/>
              </a:solidFill>
              <a:latin typeface="Söhne"/>
            </a:endParaRPr>
          </a:p>
          <a:p>
            <a:endParaRPr lang="en-US" dirty="0"/>
          </a:p>
        </p:txBody>
      </p:sp>
      <p:pic>
        <p:nvPicPr>
          <p:cNvPr id="6" name="Picture 5">
            <a:extLst>
              <a:ext uri="{FF2B5EF4-FFF2-40B4-BE49-F238E27FC236}">
                <a16:creationId xmlns:a16="http://schemas.microsoft.com/office/drawing/2014/main" id="{131ECAC9-E921-E3E2-805C-2B0B124BB82B}"/>
              </a:ext>
            </a:extLst>
          </p:cNvPr>
          <p:cNvPicPr>
            <a:picLocks noChangeAspect="1"/>
          </p:cNvPicPr>
          <p:nvPr/>
        </p:nvPicPr>
        <p:blipFill>
          <a:blip r:embed="rId2"/>
          <a:stretch>
            <a:fillRect/>
          </a:stretch>
        </p:blipFill>
        <p:spPr>
          <a:xfrm>
            <a:off x="1685993" y="6187538"/>
            <a:ext cx="2901948" cy="353599"/>
          </a:xfrm>
          <a:prstGeom prst="rect">
            <a:avLst/>
          </a:prstGeom>
        </p:spPr>
      </p:pic>
    </p:spTree>
    <p:extLst>
      <p:ext uri="{BB962C8B-B14F-4D97-AF65-F5344CB8AC3E}">
        <p14:creationId xmlns:p14="http://schemas.microsoft.com/office/powerpoint/2010/main" val="400882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EEA94-70F8-4044-B6A8-3371F89FA3F9}"/>
              </a:ext>
            </a:extLst>
          </p:cNvPr>
          <p:cNvSpPr>
            <a:spLocks noGrp="1"/>
          </p:cNvSpPr>
          <p:nvPr>
            <p:ph type="ftr" sz="quarter" idx="11"/>
          </p:nvPr>
        </p:nvSpPr>
        <p:spPr>
          <a:xfrm>
            <a:off x="139682" y="6370100"/>
            <a:ext cx="3256673" cy="365125"/>
          </a:xfrm>
        </p:spPr>
        <p:txBody>
          <a:bodyPr/>
          <a:lstStyle/>
          <a:p>
            <a:r>
              <a:rPr lang="en-US" sz="1000" b="1" i="1" dirty="0">
                <a:effectLst>
                  <a:outerShdw blurRad="38100" dist="38100" dir="2700000" algn="tl">
                    <a:srgbClr val="000000">
                      <a:alpha val="43137"/>
                    </a:srgbClr>
                  </a:outerShdw>
                </a:effectLst>
                <a:latin typeface="Söhne"/>
              </a:rPr>
              <a:t>Employee Attrition Analysis and Prediction</a:t>
            </a:r>
            <a:endParaRPr lang="en-US" sz="1000" dirty="0"/>
          </a:p>
          <a:p>
            <a:endParaRPr lang="en-US" dirty="0"/>
          </a:p>
        </p:txBody>
      </p:sp>
      <p:sp>
        <p:nvSpPr>
          <p:cNvPr id="5" name="Slide Number Placeholder 4">
            <a:extLst>
              <a:ext uri="{FF2B5EF4-FFF2-40B4-BE49-F238E27FC236}">
                <a16:creationId xmlns:a16="http://schemas.microsoft.com/office/drawing/2014/main" id="{8A4A1910-3220-F2C2-0D00-B700DC4F4858}"/>
              </a:ext>
            </a:extLst>
          </p:cNvPr>
          <p:cNvSpPr>
            <a:spLocks noGrp="1"/>
          </p:cNvSpPr>
          <p:nvPr>
            <p:ph type="sldNum" sz="quarter" idx="12"/>
          </p:nvPr>
        </p:nvSpPr>
        <p:spPr/>
        <p:txBody>
          <a:bodyPr/>
          <a:lstStyle/>
          <a:p>
            <a:fld id="{95CBEC59-7FF9-4688-98DF-89832A0C9025}" type="slidenum">
              <a:rPr lang="en-US" smtClean="0"/>
              <a:t>8</a:t>
            </a:fld>
            <a:endParaRPr lang="en-US" dirty="0"/>
          </a:p>
        </p:txBody>
      </p:sp>
      <p:pic>
        <p:nvPicPr>
          <p:cNvPr id="3" name="Picture 2" descr="A diagram of a graph&#10;&#10;Description automatically generated">
            <a:extLst>
              <a:ext uri="{FF2B5EF4-FFF2-40B4-BE49-F238E27FC236}">
                <a16:creationId xmlns:a16="http://schemas.microsoft.com/office/drawing/2014/main" id="{3E2D52A8-3A32-7F8B-AA7A-5252F6185BA1}"/>
              </a:ext>
            </a:extLst>
          </p:cNvPr>
          <p:cNvPicPr>
            <a:picLocks noChangeAspect="1"/>
          </p:cNvPicPr>
          <p:nvPr/>
        </p:nvPicPr>
        <p:blipFill>
          <a:blip r:embed="rId2"/>
          <a:stretch>
            <a:fillRect/>
          </a:stretch>
        </p:blipFill>
        <p:spPr>
          <a:xfrm>
            <a:off x="2189019" y="122775"/>
            <a:ext cx="8194310" cy="5276041"/>
          </a:xfrm>
          <a:prstGeom prst="rect">
            <a:avLst/>
          </a:prstGeom>
        </p:spPr>
      </p:pic>
      <p:sp>
        <p:nvSpPr>
          <p:cNvPr id="6" name="TextBox 5">
            <a:extLst>
              <a:ext uri="{FF2B5EF4-FFF2-40B4-BE49-F238E27FC236}">
                <a16:creationId xmlns:a16="http://schemas.microsoft.com/office/drawing/2014/main" id="{3BF69537-8249-909E-8BC7-A989646428A8}"/>
              </a:ext>
            </a:extLst>
          </p:cNvPr>
          <p:cNvSpPr txBox="1"/>
          <p:nvPr/>
        </p:nvSpPr>
        <p:spPr>
          <a:xfrm>
            <a:off x="3973806" y="5612771"/>
            <a:ext cx="6829436" cy="584775"/>
          </a:xfrm>
          <a:prstGeom prst="rect">
            <a:avLst/>
          </a:prstGeom>
          <a:noFill/>
        </p:spPr>
        <p:txBody>
          <a:bodyPr wrap="square">
            <a:spAutoFit/>
          </a:bodyPr>
          <a:lstStyle/>
          <a:p>
            <a:pPr algn="l"/>
            <a:r>
              <a:rPr lang="en-US" sz="3200" b="1" dirty="0">
                <a:solidFill>
                  <a:schemeClr val="bg1"/>
                </a:solidFill>
                <a:latin typeface="Söhne"/>
              </a:rPr>
              <a:t>Correlation Matrix</a:t>
            </a:r>
            <a:endParaRPr lang="en-US" sz="3200" b="1" i="0" dirty="0">
              <a:solidFill>
                <a:schemeClr val="bg1"/>
              </a:solidFill>
              <a:effectLst/>
              <a:latin typeface="Söhne"/>
            </a:endParaRPr>
          </a:p>
        </p:txBody>
      </p:sp>
    </p:spTree>
    <p:extLst>
      <p:ext uri="{BB962C8B-B14F-4D97-AF65-F5344CB8AC3E}">
        <p14:creationId xmlns:p14="http://schemas.microsoft.com/office/powerpoint/2010/main" val="383413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1624F7-F2FB-FFE9-85E8-9C0E0A1EDB5F}"/>
              </a:ext>
            </a:extLst>
          </p:cNvPr>
          <p:cNvSpPr>
            <a:spLocks noGrp="1"/>
          </p:cNvSpPr>
          <p:nvPr>
            <p:ph type="subTitle" idx="1"/>
          </p:nvPr>
        </p:nvSpPr>
        <p:spPr>
          <a:xfrm>
            <a:off x="1812758" y="410818"/>
            <a:ext cx="9144000" cy="6244400"/>
          </a:xfrm>
        </p:spPr>
        <p:txBody>
          <a:bodyPr>
            <a:noAutofit/>
          </a:bodyPr>
          <a:lstStyle/>
          <a:p>
            <a:pPr algn="l"/>
            <a:r>
              <a:rPr lang="en-US" sz="2800" b="1" i="0" dirty="0">
                <a:solidFill>
                  <a:schemeClr val="bg1"/>
                </a:solidFill>
                <a:effectLst/>
                <a:latin typeface="Söhne"/>
              </a:rPr>
              <a:t>Attrition Analysis by Categories</a:t>
            </a:r>
          </a:p>
          <a:p>
            <a:r>
              <a:rPr lang="en-US" sz="2800" b="1" i="0" dirty="0">
                <a:solidFill>
                  <a:schemeClr val="bg1"/>
                </a:solidFill>
                <a:effectLst/>
                <a:latin typeface="Söhne"/>
              </a:rPr>
              <a:t>Analyzing attrition by categories uncovers initial patterns, suggesting potential drivers of employee turnover. These insights guide subsequent analysis and strategy development:</a:t>
            </a:r>
            <a:endParaRPr lang="en-US" sz="2800" b="0" i="0" dirty="0">
              <a:solidFill>
                <a:schemeClr val="bg1"/>
              </a:solidFill>
              <a:effectLst/>
              <a:latin typeface="Söhne"/>
            </a:endParaRPr>
          </a:p>
          <a:p>
            <a:pPr algn="l"/>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Gender</a:t>
            </a:r>
          </a:p>
          <a:p>
            <a:pPr marL="1714500" lvl="3" indent="-342900" algn="l">
              <a:buFont typeface="Wingdings" panose="05000000000000000000" pitchFamily="2" charset="2"/>
              <a:buChar char="Ø"/>
            </a:pPr>
            <a:r>
              <a:rPr lang="en-US" sz="2000" b="1" i="0" dirty="0">
                <a:solidFill>
                  <a:schemeClr val="bg1"/>
                </a:solidFill>
                <a:effectLst/>
                <a:latin typeface="Söhne"/>
              </a:rPr>
              <a:t>Age </a:t>
            </a:r>
          </a:p>
          <a:p>
            <a:pPr marL="1714500" lvl="3" indent="-342900" algn="l">
              <a:buFont typeface="Wingdings" panose="05000000000000000000" pitchFamily="2" charset="2"/>
              <a:buChar char="Ø"/>
            </a:pPr>
            <a:r>
              <a:rPr lang="en-US" sz="2000" b="1" dirty="0">
                <a:solidFill>
                  <a:schemeClr val="bg1"/>
                </a:solidFill>
                <a:latin typeface="Söhne"/>
              </a:rPr>
              <a:t>Years in Current Role</a:t>
            </a:r>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Total Working Years</a:t>
            </a:r>
          </a:p>
          <a:p>
            <a:pPr marL="1714500" lvl="3" indent="-342900" algn="l">
              <a:buFont typeface="Wingdings" panose="05000000000000000000" pitchFamily="2" charset="2"/>
              <a:buChar char="Ø"/>
            </a:pPr>
            <a:r>
              <a:rPr lang="en-US" sz="2000" b="1" dirty="0">
                <a:solidFill>
                  <a:schemeClr val="bg1"/>
                </a:solidFill>
                <a:latin typeface="Söhne"/>
              </a:rPr>
              <a:t>Years since Last Promotion</a:t>
            </a:r>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000" b="1" i="0" dirty="0">
                <a:solidFill>
                  <a:schemeClr val="bg1"/>
                </a:solidFill>
                <a:effectLst/>
                <a:latin typeface="Söhne"/>
              </a:rPr>
              <a:t>Monthly income</a:t>
            </a:r>
          </a:p>
          <a:p>
            <a:pPr marL="1714500" lvl="3" indent="-342900" algn="l">
              <a:buFont typeface="Wingdings" panose="05000000000000000000" pitchFamily="2" charset="2"/>
              <a:buChar char="Ø"/>
            </a:pPr>
            <a:r>
              <a:rPr lang="en-US" sz="2000" b="1" i="0" dirty="0">
                <a:solidFill>
                  <a:schemeClr val="bg1"/>
                </a:solidFill>
                <a:effectLst/>
                <a:latin typeface="Söhne"/>
              </a:rPr>
              <a:t>Top 3 Departments with Attrition</a:t>
            </a:r>
          </a:p>
        </p:txBody>
      </p:sp>
      <p:sp>
        <p:nvSpPr>
          <p:cNvPr id="4" name="Footer Placeholder 3">
            <a:extLst>
              <a:ext uri="{FF2B5EF4-FFF2-40B4-BE49-F238E27FC236}">
                <a16:creationId xmlns:a16="http://schemas.microsoft.com/office/drawing/2014/main" id="{D08837DF-41D0-C216-B319-99189CFAE820}"/>
              </a:ext>
            </a:extLst>
          </p:cNvPr>
          <p:cNvSpPr>
            <a:spLocks noGrp="1"/>
          </p:cNvSpPr>
          <p:nvPr>
            <p:ph type="ftr" sz="quarter" idx="11"/>
          </p:nvPr>
        </p:nvSpPr>
        <p:spPr>
          <a:xfrm>
            <a:off x="1577009" y="6187538"/>
            <a:ext cx="3525078"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67B20A9D-12C3-A31D-000C-4738A68EF020}"/>
              </a:ext>
            </a:extLst>
          </p:cNvPr>
          <p:cNvSpPr>
            <a:spLocks noGrp="1"/>
          </p:cNvSpPr>
          <p:nvPr>
            <p:ph type="sldNum" sz="quarter" idx="12"/>
          </p:nvPr>
        </p:nvSpPr>
        <p:spPr/>
        <p:txBody>
          <a:bodyPr/>
          <a:lstStyle/>
          <a:p>
            <a:fld id="{95CBEC59-7FF9-4688-98DF-89832A0C9025}" type="slidenum">
              <a:rPr lang="en-US" smtClean="0"/>
              <a:t>9</a:t>
            </a:fld>
            <a:endParaRPr lang="en-US" dirty="0"/>
          </a:p>
        </p:txBody>
      </p:sp>
    </p:spTree>
    <p:extLst>
      <p:ext uri="{BB962C8B-B14F-4D97-AF65-F5344CB8AC3E}">
        <p14:creationId xmlns:p14="http://schemas.microsoft.com/office/powerpoint/2010/main" val="44115321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1524</TotalTime>
  <Words>741</Words>
  <Application>Microsoft Office PowerPoint</Application>
  <PresentationFormat>Widescreen</PresentationFormat>
  <Paragraphs>120</Paragraphs>
  <Slides>18</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Slack-Lato</vt:lpstr>
      <vt:lpstr>Arial</vt:lpstr>
      <vt:lpstr>Wingdings</vt:lpstr>
      <vt:lpstr>Times New Roman</vt:lpstr>
      <vt:lpstr>Consolas</vt:lpstr>
      <vt:lpstr>Segoe UI</vt:lpstr>
      <vt:lpstr>Palatino Linotype</vt:lpstr>
      <vt:lpstr>Avenir Next LT Pro</vt:lpstr>
      <vt:lpstr>Speak Pro</vt:lpstr>
      <vt:lpstr>HoloLens MDL2 Assets</vt:lpstr>
      <vt:lpstr>Calibri</vt:lpstr>
      <vt:lpstr>Aharoni</vt:lpstr>
      <vt:lpstr>Söhne</vt:lpstr>
      <vt:lpstr>Roboto</vt:lpstr>
      <vt:lpstr>Freestyle Script</vt:lpstr>
      <vt:lpstr>Arial Narrow</vt:lpstr>
      <vt:lpstr>Office Theme</vt:lpstr>
      <vt:lpstr>Employee Attrition Analysis and Prediction</vt:lpstr>
      <vt:lpstr>"Start the retention process when the person is still open to staying and not after they told you they are leaving“                               Jeff Weiner</vt:lpstr>
      <vt:lpstr>PowerPoint Presentation</vt:lpstr>
      <vt:lpstr>We want to answer...</vt:lpstr>
      <vt:lpstr>PowerPoint Presentation</vt:lpstr>
      <vt:lpstr>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 and Prediction</dc:title>
  <dc:creator>Younes Smyej</dc:creator>
  <cp:lastModifiedBy>Jessica Barker</cp:lastModifiedBy>
  <cp:revision>13</cp:revision>
  <dcterms:created xsi:type="dcterms:W3CDTF">2023-08-11T01:01:14Z</dcterms:created>
  <dcterms:modified xsi:type="dcterms:W3CDTF">2023-08-18T00:46:15Z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